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89" r:id="rId3"/>
    <p:sldId id="313" r:id="rId4"/>
    <p:sldId id="259" r:id="rId5"/>
    <p:sldId id="290" r:id="rId6"/>
    <p:sldId id="270" r:id="rId7"/>
    <p:sldId id="284" r:id="rId8"/>
    <p:sldId id="306" r:id="rId9"/>
    <p:sldId id="274" r:id="rId10"/>
    <p:sldId id="326" r:id="rId11"/>
    <p:sldId id="275" r:id="rId12"/>
    <p:sldId id="276" r:id="rId13"/>
    <p:sldId id="327" r:id="rId14"/>
    <p:sldId id="324" r:id="rId15"/>
    <p:sldId id="266" r:id="rId16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FF00"/>
    <a:srgbClr val="FFFFFF"/>
    <a:srgbClr val="FFFF99"/>
    <a:srgbClr val="FFC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46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8B6C3-BB48-49A8-B34E-B7D1BC043F29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A5B61-2425-4773-B5BA-786E91894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98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8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67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3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42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0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354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2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6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7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E5536-3217-4624-ADD1-AF7B30525168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86DDA-08D1-4B62-8040-8479127CA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2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libri" panose="020F0502020204030204" pitchFamily="34" charset="0"/>
          <a:ea typeface="+mn-ea"/>
          <a:cs typeface="Arial Unicode MS" panose="020B0604020202020204" pitchFamily="34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Arial Unicode MS" panose="020B0604020202020204" pitchFamily="34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ea"/>
          <a:ea typeface="+mn-ea"/>
          <a:cs typeface="Arial Unicode MS" panose="020B0604020202020204" pitchFamily="34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ea"/>
          <a:ea typeface="+mn-ea"/>
          <a:cs typeface="Arial Unicode MS" panose="020B0604020202020204" pitchFamily="34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ea"/>
          <a:ea typeface="+mn-ea"/>
          <a:cs typeface="Arial Unicode MS" panose="020B0604020202020204" pitchFamily="34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ea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6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0.pn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image" Target="../media/image1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001000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Sensitivity of net thermal flux to abundance of trace gases in the Venus atmosphere below the clouds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4572000" cy="2514600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 smtClean="0">
                <a:latin typeface="+mn-lt"/>
              </a:rPr>
              <a:t>Y.J. Lee</a:t>
            </a:r>
            <a:r>
              <a:rPr lang="en-US" sz="5100" baseline="30000" dirty="0" smtClean="0">
                <a:latin typeface="+mn-lt"/>
              </a:rPr>
              <a:t>1</a:t>
            </a:r>
            <a:r>
              <a:rPr lang="en-US" sz="5100" dirty="0" smtClean="0">
                <a:latin typeface="+mn-lt"/>
              </a:rPr>
              <a:t>, H. Sagawa</a:t>
            </a:r>
            <a:r>
              <a:rPr lang="en-US" sz="5100" baseline="30000" dirty="0" smtClean="0">
                <a:latin typeface="+mn-lt"/>
              </a:rPr>
              <a:t>2</a:t>
            </a:r>
            <a:r>
              <a:rPr lang="en-US" sz="5100" dirty="0" smtClean="0">
                <a:latin typeface="+mn-lt"/>
              </a:rPr>
              <a:t>, R. Haus</a:t>
            </a:r>
            <a:r>
              <a:rPr lang="en-US" sz="5100" baseline="30000" dirty="0" smtClean="0">
                <a:latin typeface="+mn-lt"/>
              </a:rPr>
              <a:t>3</a:t>
            </a:r>
            <a:r>
              <a:rPr lang="en-US" sz="5100" dirty="0" smtClean="0">
                <a:latin typeface="+mn-lt"/>
              </a:rPr>
              <a:t>, </a:t>
            </a:r>
            <a:br>
              <a:rPr lang="en-US" sz="5100" dirty="0" smtClean="0">
                <a:latin typeface="+mn-lt"/>
              </a:rPr>
            </a:br>
            <a:r>
              <a:rPr lang="en-US" sz="5100" dirty="0" smtClean="0">
                <a:latin typeface="+mn-lt"/>
              </a:rPr>
              <a:t>S. Stefani</a:t>
            </a:r>
            <a:r>
              <a:rPr lang="en-US" sz="5100" baseline="30000" dirty="0" smtClean="0">
                <a:latin typeface="+mn-lt"/>
              </a:rPr>
              <a:t>4</a:t>
            </a:r>
            <a:r>
              <a:rPr lang="en-US" sz="5100" dirty="0" smtClean="0">
                <a:latin typeface="+mn-lt"/>
              </a:rPr>
              <a:t>, D. Titov</a:t>
            </a:r>
            <a:r>
              <a:rPr lang="en-US" sz="5100" baseline="30000" dirty="0" smtClean="0">
                <a:latin typeface="+mn-lt"/>
              </a:rPr>
              <a:t>5</a:t>
            </a:r>
            <a:r>
              <a:rPr lang="en-US" sz="5100" dirty="0" smtClean="0">
                <a:latin typeface="+mn-lt"/>
              </a:rPr>
              <a:t>, </a:t>
            </a:r>
            <a:r>
              <a:rPr lang="en-US" sz="5100" dirty="0">
                <a:solidFill>
                  <a:prstClr val="black">
                    <a:tint val="75000"/>
                  </a:prstClr>
                </a:solidFill>
                <a:latin typeface="Calibri"/>
              </a:rPr>
              <a:t>T. Imamura</a:t>
            </a:r>
            <a:r>
              <a:rPr lang="en-US" sz="5100" baseline="30000" dirty="0">
                <a:solidFill>
                  <a:prstClr val="black">
                    <a:tint val="75000"/>
                  </a:prstClr>
                </a:solidFill>
                <a:latin typeface="Calibri"/>
              </a:rPr>
              <a:t>1</a:t>
            </a:r>
            <a:r>
              <a:rPr lang="en-US" sz="5100" dirty="0">
                <a:solidFill>
                  <a:prstClr val="black">
                    <a:tint val="75000"/>
                  </a:prstClr>
                </a:solidFill>
                <a:latin typeface="Calibri"/>
              </a:rPr>
              <a:t>, </a:t>
            </a:r>
            <a:r>
              <a:rPr lang="en-US" sz="5100" dirty="0" smtClean="0">
                <a:latin typeface="+mn-lt"/>
              </a:rPr>
              <a:t>and G. Piccioni</a:t>
            </a:r>
            <a:r>
              <a:rPr lang="en-US" sz="5100" baseline="30000" dirty="0" smtClean="0">
                <a:latin typeface="+mn-lt"/>
              </a:rPr>
              <a:t>4</a:t>
            </a:r>
          </a:p>
          <a:p>
            <a:endParaRPr lang="en-US" dirty="0" smtClean="0">
              <a:latin typeface="+mn-lt"/>
            </a:endParaRPr>
          </a:p>
          <a:p>
            <a:r>
              <a:rPr lang="en-US" sz="3800" dirty="0" smtClean="0">
                <a:latin typeface="+mn-lt"/>
              </a:rPr>
              <a:t>1. ISAS/JAXA</a:t>
            </a:r>
            <a:r>
              <a:rPr lang="en-US" sz="3800" dirty="0">
                <a:latin typeface="+mn-lt"/>
              </a:rPr>
              <a:t>, </a:t>
            </a:r>
            <a:r>
              <a:rPr lang="en-US" sz="3800" dirty="0" smtClean="0">
                <a:latin typeface="+mn-lt"/>
              </a:rPr>
              <a:t>Japan</a:t>
            </a:r>
            <a:br>
              <a:rPr lang="en-US" sz="3800" dirty="0" smtClean="0">
                <a:latin typeface="+mn-lt"/>
              </a:rPr>
            </a:br>
            <a:r>
              <a:rPr lang="en-US" sz="3800" dirty="0" smtClean="0">
                <a:latin typeface="+mn-lt"/>
              </a:rPr>
              <a:t>2. Kyoto </a:t>
            </a:r>
            <a:r>
              <a:rPr lang="en-US" sz="3800" dirty="0">
                <a:latin typeface="+mn-lt"/>
              </a:rPr>
              <a:t>Sangyo University, </a:t>
            </a:r>
            <a:r>
              <a:rPr lang="en-US" sz="3800" dirty="0" smtClean="0">
                <a:latin typeface="+mn-lt"/>
              </a:rPr>
              <a:t>Japan</a:t>
            </a:r>
            <a:br>
              <a:rPr lang="en-US" sz="3800" dirty="0" smtClean="0">
                <a:latin typeface="+mn-lt"/>
              </a:rPr>
            </a:br>
            <a:r>
              <a:rPr lang="en-US" sz="3800" dirty="0" smtClean="0">
                <a:latin typeface="+mn-lt"/>
              </a:rPr>
              <a:t>3. </a:t>
            </a:r>
            <a:r>
              <a:rPr lang="en-US" sz="3800" dirty="0" err="1" smtClean="0">
                <a:latin typeface="+mn-lt"/>
              </a:rPr>
              <a:t>Westfälische</a:t>
            </a:r>
            <a:r>
              <a:rPr lang="en-US" sz="3800" dirty="0" smtClean="0">
                <a:latin typeface="+mn-lt"/>
              </a:rPr>
              <a:t> </a:t>
            </a:r>
            <a:r>
              <a:rPr lang="en-US" sz="3800" dirty="0" err="1" smtClean="0">
                <a:latin typeface="+mn-lt"/>
              </a:rPr>
              <a:t>Wilhelms-Universität</a:t>
            </a:r>
            <a:r>
              <a:rPr lang="en-US" sz="3800" dirty="0" smtClean="0">
                <a:latin typeface="+mn-lt"/>
              </a:rPr>
              <a:t> </a:t>
            </a:r>
            <a:r>
              <a:rPr lang="en-US" sz="3800" dirty="0" err="1" smtClean="0">
                <a:latin typeface="+mn-lt"/>
              </a:rPr>
              <a:t>Münster</a:t>
            </a:r>
            <a:r>
              <a:rPr lang="en-US" sz="3800" dirty="0" smtClean="0">
                <a:latin typeface="+mn-lt"/>
              </a:rPr>
              <a:t>, Germany</a:t>
            </a:r>
            <a:br>
              <a:rPr lang="en-US" sz="3800" dirty="0" smtClean="0">
                <a:latin typeface="+mn-lt"/>
              </a:rPr>
            </a:br>
            <a:r>
              <a:rPr lang="en-US" sz="3800" dirty="0" smtClean="0">
                <a:latin typeface="+mn-lt"/>
              </a:rPr>
              <a:t>4. INAF-IAPS, Italy</a:t>
            </a:r>
            <a:br>
              <a:rPr lang="en-US" sz="3800" dirty="0" smtClean="0">
                <a:latin typeface="+mn-lt"/>
              </a:rPr>
            </a:br>
            <a:r>
              <a:rPr lang="en-US" sz="3800" dirty="0" smtClean="0">
                <a:latin typeface="+mn-lt"/>
              </a:rPr>
              <a:t>5. ESTEC/ESA</a:t>
            </a:r>
            <a:r>
              <a:rPr lang="en-US" sz="3800" dirty="0">
                <a:latin typeface="+mn-lt"/>
              </a:rPr>
              <a:t>, The </a:t>
            </a:r>
            <a:r>
              <a:rPr lang="en-US" sz="3800" dirty="0" smtClean="0">
                <a:latin typeface="+mn-lt"/>
              </a:rPr>
              <a:t>Netherlands</a:t>
            </a:r>
            <a:endParaRPr lang="en-US" sz="38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87868"/>
            <a:ext cx="4676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Venus 2016 conference, Oxford, U.K., Apr </a:t>
            </a: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-8</a:t>
            </a:r>
            <a:r>
              <a:rPr lang="en-US" baseline="30000" dirty="0" smtClean="0"/>
              <a:t>th</a:t>
            </a:r>
            <a:endParaRPr lang="en-US" dirty="0"/>
          </a:p>
        </p:txBody>
      </p:sp>
      <p:pic>
        <p:nvPicPr>
          <p:cNvPr id="3074" name="Picture 2" descr="C:\Venus\Conference_meetings_2013\Venus Climate Orbiter ‘AKATSUKI’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05" y="125863"/>
            <a:ext cx="993260" cy="99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Venus\Conference_meetings_2013\jax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5214"/>
            <a:ext cx="808404" cy="47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enus in approximately true colour, a nearly uniform pale cream, although the image has been processed to bring out details.[1] The planet's disc is about three-quarters illuminated. Almost no variation or detail can be seen in the clouds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81400"/>
            <a:ext cx="24765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59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내용 개체 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  <a:prstGeom prst="rect">
            <a:avLst/>
          </a:prstGeom>
        </p:spPr>
      </p:pic>
      <p:pic>
        <p:nvPicPr>
          <p:cNvPr id="24" name="내용 개체 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In-situ observation from Pioneer Venus</a:t>
            </a:r>
            <a:endParaRPr 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</p:spPr>
      </p:pic>
      <p:pic>
        <p:nvPicPr>
          <p:cNvPr id="6" name="내용 개체 틀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  <a:prstGeom prst="rect">
            <a:avLst/>
          </a:prstGeom>
        </p:spPr>
      </p:pic>
      <p:pic>
        <p:nvPicPr>
          <p:cNvPr id="7" name="내용 개체 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  <a:prstGeom prst="rect">
            <a:avLst/>
          </a:prstGeom>
        </p:spPr>
      </p:pic>
      <p:pic>
        <p:nvPicPr>
          <p:cNvPr id="8" name="내용 개체 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  <a:prstGeom prst="rect">
            <a:avLst/>
          </a:prstGeom>
        </p:spPr>
      </p:pic>
      <p:pic>
        <p:nvPicPr>
          <p:cNvPr id="9" name="내용 개체 틀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08331"/>
            <a:ext cx="6191250" cy="4953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0800" y="6132731"/>
            <a:ext cx="1921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[</a:t>
            </a:r>
            <a:r>
              <a:rPr lang="en-US" sz="1400" dirty="0" err="1" smtClean="0"/>
              <a:t>Revercomb</a:t>
            </a:r>
            <a:r>
              <a:rPr lang="en-US" sz="1400" dirty="0" smtClean="0"/>
              <a:t> et al. 1985]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019799" y="2395478"/>
            <a:ext cx="29718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Revercomb</a:t>
            </a:r>
            <a:r>
              <a:rPr lang="en-US" dirty="0" smtClean="0"/>
              <a:t> et al. (1985)</a:t>
            </a:r>
            <a:br>
              <a:rPr lang="en-US" dirty="0" smtClean="0"/>
            </a:br>
            <a:r>
              <a:rPr lang="en-US" dirty="0" smtClean="0"/>
              <a:t>suggested that 100-200 ppmv</a:t>
            </a:r>
            <a:r>
              <a:rPr lang="en-US" dirty="0"/>
              <a:t>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 vapor abundance would explain the Night probe profile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They also suggested that this is a significant implication of the global circulation, by cooling at high latitudes.</a:t>
            </a:r>
            <a:endParaRPr 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1955800" y="2261306"/>
            <a:ext cx="2998626" cy="2131525"/>
            <a:chOff x="2336800" y="2376975"/>
            <a:chExt cx="2998626" cy="2131525"/>
          </a:xfrm>
        </p:grpSpPr>
        <p:sp>
          <p:nvSpPr>
            <p:cNvPr id="19" name="자유형 18"/>
            <p:cNvSpPr/>
            <p:nvPr/>
          </p:nvSpPr>
          <p:spPr>
            <a:xfrm>
              <a:off x="2527300" y="3898900"/>
              <a:ext cx="393700" cy="571500"/>
            </a:xfrm>
            <a:custGeom>
              <a:avLst/>
              <a:gdLst>
                <a:gd name="connsiteX0" fmla="*/ 0 w 393700"/>
                <a:gd name="connsiteY0" fmla="*/ 571500 h 571500"/>
                <a:gd name="connsiteX1" fmla="*/ 152400 w 393700"/>
                <a:gd name="connsiteY1" fmla="*/ 279400 h 571500"/>
                <a:gd name="connsiteX2" fmla="*/ 393700 w 393700"/>
                <a:gd name="connsiteY2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3700" h="571500">
                  <a:moveTo>
                    <a:pt x="0" y="571500"/>
                  </a:moveTo>
                  <a:cubicBezTo>
                    <a:pt x="43391" y="473075"/>
                    <a:pt x="86783" y="374650"/>
                    <a:pt x="152400" y="279400"/>
                  </a:cubicBezTo>
                  <a:cubicBezTo>
                    <a:pt x="218017" y="184150"/>
                    <a:pt x="305858" y="92075"/>
                    <a:pt x="393700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 rot="18893230">
              <a:off x="2709711" y="3162678"/>
              <a:ext cx="1583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100 </a:t>
              </a:r>
              <a:r>
                <a:rPr lang="en-US" dirty="0" err="1" smtClean="0">
                  <a:solidFill>
                    <a:srgbClr val="FF0000"/>
                  </a:solidFill>
                </a:rPr>
                <a:t>ppmv</a:t>
              </a:r>
              <a:r>
                <a:rPr lang="en-US" dirty="0" smtClean="0">
                  <a:solidFill>
                    <a:srgbClr val="FF0000"/>
                  </a:solidFill>
                </a:rPr>
                <a:t> H</a:t>
              </a:r>
              <a:r>
                <a:rPr lang="en-US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dirty="0" smtClean="0">
                  <a:solidFill>
                    <a:srgbClr val="FF0000"/>
                  </a:solidFill>
                </a:rPr>
                <a:t>O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2336800" y="3873500"/>
              <a:ext cx="228600" cy="635000"/>
            </a:xfrm>
            <a:custGeom>
              <a:avLst/>
              <a:gdLst>
                <a:gd name="connsiteX0" fmla="*/ 0 w 228600"/>
                <a:gd name="connsiteY0" fmla="*/ 635000 h 635000"/>
                <a:gd name="connsiteX1" fmla="*/ 101600 w 228600"/>
                <a:gd name="connsiteY1" fmla="*/ 215900 h 635000"/>
                <a:gd name="connsiteX2" fmla="*/ 228600 w 228600"/>
                <a:gd name="connsiteY2" fmla="*/ 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635000">
                  <a:moveTo>
                    <a:pt x="0" y="635000"/>
                  </a:moveTo>
                  <a:cubicBezTo>
                    <a:pt x="31750" y="478366"/>
                    <a:pt x="63500" y="321733"/>
                    <a:pt x="101600" y="215900"/>
                  </a:cubicBezTo>
                  <a:cubicBezTo>
                    <a:pt x="139700" y="110067"/>
                    <a:pt x="184150" y="55033"/>
                    <a:pt x="228600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 rot="18670580">
              <a:off x="2281826" y="2984033"/>
              <a:ext cx="1583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200 </a:t>
              </a:r>
              <a:r>
                <a:rPr lang="en-US" dirty="0" err="1" smtClean="0">
                  <a:solidFill>
                    <a:srgbClr val="FF0000"/>
                  </a:solidFill>
                </a:rPr>
                <a:t>ppmv</a:t>
              </a:r>
              <a:r>
                <a:rPr lang="en-US" dirty="0" smtClean="0">
                  <a:solidFill>
                    <a:srgbClr val="FF0000"/>
                  </a:solidFill>
                </a:rPr>
                <a:t> H</a:t>
              </a:r>
              <a:r>
                <a:rPr lang="en-US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dirty="0" smtClean="0">
                  <a:solidFill>
                    <a:srgbClr val="FF0000"/>
                  </a:solidFill>
                </a:rPr>
                <a:t>O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3111500" y="4000500"/>
              <a:ext cx="787400" cy="469900"/>
            </a:xfrm>
            <a:custGeom>
              <a:avLst/>
              <a:gdLst>
                <a:gd name="connsiteX0" fmla="*/ 0 w 787400"/>
                <a:gd name="connsiteY0" fmla="*/ 469900 h 469900"/>
                <a:gd name="connsiteX1" fmla="*/ 279400 w 787400"/>
                <a:gd name="connsiteY1" fmla="*/ 254000 h 469900"/>
                <a:gd name="connsiteX2" fmla="*/ 584200 w 787400"/>
                <a:gd name="connsiteY2" fmla="*/ 88900 h 469900"/>
                <a:gd name="connsiteX3" fmla="*/ 787400 w 787400"/>
                <a:gd name="connsiteY3" fmla="*/ 0 h 46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400" h="469900">
                  <a:moveTo>
                    <a:pt x="0" y="469900"/>
                  </a:moveTo>
                  <a:cubicBezTo>
                    <a:pt x="91016" y="393700"/>
                    <a:pt x="182033" y="317500"/>
                    <a:pt x="279400" y="254000"/>
                  </a:cubicBezTo>
                  <a:cubicBezTo>
                    <a:pt x="376767" y="190500"/>
                    <a:pt x="499533" y="131233"/>
                    <a:pt x="584200" y="88900"/>
                  </a:cubicBezTo>
                  <a:cubicBezTo>
                    <a:pt x="668867" y="46567"/>
                    <a:pt x="728133" y="23283"/>
                    <a:pt x="787400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 rot="21022975">
              <a:off x="3907471" y="3844395"/>
              <a:ext cx="1427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</a:t>
              </a:r>
              <a:r>
                <a:rPr lang="en-US" dirty="0" smtClean="0">
                  <a:solidFill>
                    <a:srgbClr val="FF0000"/>
                  </a:solidFill>
                </a:rPr>
                <a:t>0 </a:t>
              </a:r>
              <a:r>
                <a:rPr lang="en-US" dirty="0" err="1" smtClean="0">
                  <a:solidFill>
                    <a:srgbClr val="FF0000"/>
                  </a:solidFill>
                </a:rPr>
                <a:t>ppmv</a:t>
              </a:r>
              <a:r>
                <a:rPr lang="en-US" dirty="0" smtClean="0">
                  <a:solidFill>
                    <a:srgbClr val="FF0000"/>
                  </a:solidFill>
                </a:rPr>
                <a:t> H</a:t>
              </a:r>
              <a:r>
                <a:rPr lang="en-US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dirty="0" smtClean="0">
                  <a:solidFill>
                    <a:srgbClr val="FF0000"/>
                  </a:solidFill>
                </a:rPr>
                <a:t>O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471115" y="1295400"/>
                <a:ext cx="337406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Net flux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𝑛𝑒𝑡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↑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↓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(Q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∙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𝑛𝑒𝑡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115" y="1295400"/>
                <a:ext cx="3374065" cy="646331"/>
              </a:xfrm>
              <a:prstGeom prst="rect">
                <a:avLst/>
              </a:prstGeom>
              <a:blipFill rotWithShape="1">
                <a:blip r:embed="rId7"/>
                <a:stretch>
                  <a:fillRect l="-1444" t="-4717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그룹 31"/>
          <p:cNvGrpSpPr/>
          <p:nvPr/>
        </p:nvGrpSpPr>
        <p:grpSpPr>
          <a:xfrm>
            <a:off x="5883741" y="2087838"/>
            <a:ext cx="3031657" cy="4236762"/>
            <a:chOff x="5883741" y="2087838"/>
            <a:chExt cx="3031657" cy="4236762"/>
          </a:xfrm>
        </p:grpSpPr>
        <p:pic>
          <p:nvPicPr>
            <p:cNvPr id="33" name="Picture 2" descr="https://upload.wikimedia.org/wikipedia/commons/c/c9/Pioneer_Venus_Large_Probe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3741" y="2087838"/>
              <a:ext cx="3031657" cy="39749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6579349" y="6044834"/>
              <a:ext cx="2259851" cy="279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https://</a:t>
              </a:r>
              <a:r>
                <a:rPr lang="en-US" sz="1400" dirty="0" smtClean="0"/>
                <a:t>heasarc.gsfc.nasa.gov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297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Minor gases below the clouds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1123890"/>
            <a:ext cx="7922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Ground-based </a:t>
            </a:r>
            <a:r>
              <a:rPr lang="en-US" sz="2000" dirty="0" smtClean="0"/>
              <a:t>observation through the 2.3 </a:t>
            </a:r>
            <a:r>
              <a:rPr lang="el-GR" sz="2000" dirty="0" smtClean="0">
                <a:latin typeface="+mj-lt"/>
                <a:cs typeface="Arial"/>
              </a:rPr>
              <a:t>μ</a:t>
            </a:r>
            <a:r>
              <a:rPr lang="en-US" sz="2000" dirty="0" smtClean="0"/>
              <a:t>m window [</a:t>
            </a:r>
            <a:r>
              <a:rPr lang="en-US" sz="2000" dirty="0" err="1" smtClean="0"/>
              <a:t>Arney</a:t>
            </a:r>
            <a:r>
              <a:rPr lang="en-US" sz="2000" dirty="0" smtClean="0"/>
              <a:t> et al., 2014]</a:t>
            </a:r>
            <a:endParaRPr lang="en-US" sz="2000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200150" y="1530410"/>
            <a:ext cx="6953250" cy="5164017"/>
            <a:chOff x="1200150" y="1530410"/>
            <a:chExt cx="6953250" cy="5164017"/>
          </a:xfrm>
        </p:grpSpPr>
        <p:grpSp>
          <p:nvGrpSpPr>
            <p:cNvPr id="12" name="그룹 11"/>
            <p:cNvGrpSpPr/>
            <p:nvPr/>
          </p:nvGrpSpPr>
          <p:grpSpPr>
            <a:xfrm>
              <a:off x="1200150" y="1530410"/>
              <a:ext cx="6953250" cy="5164017"/>
              <a:chOff x="1200150" y="1968500"/>
              <a:chExt cx="6953250" cy="5164017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1200150" y="1968500"/>
                <a:ext cx="6953250" cy="5164017"/>
                <a:chOff x="990600" y="1968500"/>
                <a:chExt cx="6953250" cy="5164017"/>
              </a:xfrm>
            </p:grpSpPr>
            <p:pic>
              <p:nvPicPr>
                <p:cNvPr id="29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76878"/>
                <a:stretch/>
              </p:blipFill>
              <p:spPr bwMode="auto">
                <a:xfrm>
                  <a:off x="990600" y="1968500"/>
                  <a:ext cx="6953250" cy="25358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5847"/>
                <a:stretch/>
              </p:blipFill>
              <p:spPr bwMode="auto">
                <a:xfrm>
                  <a:off x="990600" y="3387038"/>
                  <a:ext cx="6953250" cy="37454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그룹 31"/>
              <p:cNvGrpSpPr/>
              <p:nvPr/>
            </p:nvGrpSpPr>
            <p:grpSpPr>
              <a:xfrm>
                <a:off x="1202660" y="2177668"/>
                <a:ext cx="6493540" cy="1370161"/>
                <a:chOff x="990600" y="4573439"/>
                <a:chExt cx="6493540" cy="1370161"/>
              </a:xfrm>
            </p:grpSpPr>
            <p:pic>
              <p:nvPicPr>
                <p:cNvPr id="33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3928" r="6611" b="44273"/>
                <a:stretch/>
              </p:blipFill>
              <p:spPr bwMode="auto">
                <a:xfrm>
                  <a:off x="990600" y="4573439"/>
                  <a:ext cx="6493540" cy="1293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6589"/>
                <a:stretch/>
              </p:blipFill>
              <p:spPr bwMode="auto">
                <a:xfrm>
                  <a:off x="1219200" y="4698659"/>
                  <a:ext cx="5334000" cy="12449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5" name="직사각형 34"/>
            <p:cNvSpPr/>
            <p:nvPr/>
          </p:nvSpPr>
          <p:spPr>
            <a:xfrm>
              <a:off x="6879884" y="1533776"/>
              <a:ext cx="892516" cy="293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574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method (1)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72937"/>
            <a:ext cx="4172202" cy="4502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+mj-lt"/>
              </a:rPr>
              <a:t>Line-by-line method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(50-8300 cm</a:t>
            </a:r>
            <a:r>
              <a:rPr lang="en-US" sz="1800" baseline="30000" dirty="0" smtClean="0">
                <a:latin typeface="+mj-lt"/>
              </a:rPr>
              <a:t>-1</a:t>
            </a:r>
            <a:r>
              <a:rPr lang="en-US" sz="1800" dirty="0" smtClean="0">
                <a:latin typeface="+mj-lt"/>
              </a:rPr>
              <a:t>, 1.2-200 </a:t>
            </a:r>
            <a:r>
              <a:rPr lang="el-GR" sz="1800" dirty="0" smtClean="0">
                <a:latin typeface="+mj-lt"/>
                <a:cs typeface="Arial"/>
              </a:rPr>
              <a:t>μ</a:t>
            </a:r>
            <a:r>
              <a:rPr lang="en-US" sz="1800" dirty="0" smtClean="0">
                <a:latin typeface="+mj-lt"/>
                <a:cs typeface="Arial"/>
              </a:rPr>
              <a:t>m</a:t>
            </a:r>
            <a:r>
              <a:rPr lang="en-US" sz="1800" dirty="0" smtClean="0">
                <a:latin typeface="+mj-lt"/>
              </a:rPr>
              <a:t>), ∆</a:t>
            </a:r>
            <a:r>
              <a:rPr lang="el-GR" sz="1800" dirty="0" smtClean="0">
                <a:latin typeface="+mj-lt"/>
                <a:cs typeface="Arial"/>
              </a:rPr>
              <a:t>ν</a:t>
            </a:r>
            <a:r>
              <a:rPr lang="en-US" sz="1800" dirty="0" smtClean="0">
                <a:latin typeface="+mj-lt"/>
                <a:cs typeface="Arial"/>
              </a:rPr>
              <a:t>=0.1 cm</a:t>
            </a:r>
            <a:r>
              <a:rPr lang="en-US" sz="1800" baseline="30000" dirty="0" smtClean="0">
                <a:latin typeface="+mj-lt"/>
                <a:cs typeface="Arial"/>
              </a:rPr>
              <a:t>-1</a:t>
            </a:r>
            <a:endParaRPr lang="en-US" sz="1800" baseline="30000" dirty="0" smtClean="0">
              <a:latin typeface="+mj-lt"/>
            </a:endParaRPr>
          </a:p>
          <a:p>
            <a:r>
              <a:rPr lang="en-US" sz="1800" dirty="0">
                <a:latin typeface="+mj-lt"/>
              </a:rPr>
              <a:t>1-D radiative transfer model calculation, using SHDOM</a:t>
            </a:r>
            <a:r>
              <a:rPr lang="en-US" sz="1800" dirty="0" smtClean="0">
                <a:latin typeface="+mj-lt"/>
              </a:rPr>
              <a:t>.</a:t>
            </a:r>
            <a:endParaRPr lang="en-US" sz="1800" dirty="0">
              <a:latin typeface="+mj-lt"/>
            </a:endParaRPr>
          </a:p>
          <a:p>
            <a:r>
              <a:rPr lang="en-US" sz="1800" dirty="0" smtClean="0">
                <a:latin typeface="+mj-lt"/>
              </a:rPr>
              <a:t>T(z) and P(z) taken from Venus International Reference Atmosphere (VIRA)</a:t>
            </a:r>
          </a:p>
          <a:p>
            <a:r>
              <a:rPr lang="en-US" sz="1800" dirty="0" smtClean="0">
                <a:latin typeface="+mj-lt"/>
              </a:rPr>
              <a:t>z=0-100 km, </a:t>
            </a:r>
            <a:r>
              <a:rPr lang="el-GR" sz="1800" dirty="0" smtClean="0">
                <a:latin typeface="+mj-lt"/>
                <a:cs typeface="Arial"/>
              </a:rPr>
              <a:t>∆</a:t>
            </a:r>
            <a:r>
              <a:rPr lang="en-US" sz="1800" dirty="0" smtClean="0">
                <a:latin typeface="+mj-lt"/>
                <a:cs typeface="Arial"/>
              </a:rPr>
              <a:t>z=</a:t>
            </a:r>
            <a:r>
              <a:rPr lang="en-US" sz="1800" dirty="0" smtClean="0">
                <a:latin typeface="+mj-lt"/>
              </a:rPr>
              <a:t>1 km</a:t>
            </a:r>
          </a:p>
          <a:p>
            <a:r>
              <a:rPr lang="en-US" sz="1800" dirty="0" smtClean="0">
                <a:latin typeface="+mj-lt"/>
              </a:rPr>
              <a:t>Sulfuric acid (75%) cloud aerosols</a:t>
            </a:r>
          </a:p>
          <a:p>
            <a:r>
              <a:rPr lang="en-US" sz="1800" dirty="0" smtClean="0">
                <a:latin typeface="+mj-lt"/>
              </a:rPr>
              <a:t>Atmospheric gases (96.5% CO</a:t>
            </a:r>
            <a:r>
              <a:rPr lang="en-US" sz="1800" baseline="-25000" dirty="0" smtClean="0">
                <a:latin typeface="+mj-lt"/>
              </a:rPr>
              <a:t>2</a:t>
            </a:r>
            <a:r>
              <a:rPr lang="en-US" sz="1800" dirty="0" smtClean="0">
                <a:latin typeface="+mj-lt"/>
              </a:rPr>
              <a:t>, 3.5% N</a:t>
            </a:r>
            <a:r>
              <a:rPr lang="en-US" sz="1800" baseline="-25000" dirty="0" smtClean="0">
                <a:latin typeface="+mj-lt"/>
              </a:rPr>
              <a:t>2</a:t>
            </a:r>
            <a:r>
              <a:rPr lang="en-US" sz="1800" dirty="0" smtClean="0">
                <a:latin typeface="+mj-lt"/>
              </a:rPr>
              <a:t>, etc.); HITEMP2010, HITRAN2012, …</a:t>
            </a:r>
          </a:p>
          <a:p>
            <a:pPr marL="0" indent="0">
              <a:buNone/>
            </a:pPr>
            <a:endParaRPr lang="en-US" sz="1800" dirty="0" smtClean="0">
              <a:latin typeface="+mj-lt"/>
            </a:endParaRPr>
          </a:p>
          <a:p>
            <a:pPr marL="0" indent="0">
              <a:buNone/>
            </a:pPr>
            <a:r>
              <a:rPr lang="en-US" sz="1800" i="1" dirty="0" smtClean="0">
                <a:latin typeface="+mj-lt"/>
                <a:sym typeface="Wingdings" panose="05000000000000000000" pitchFamily="2" charset="2"/>
              </a:rPr>
              <a:t> Greatly i</a:t>
            </a:r>
            <a:r>
              <a:rPr lang="en-US" sz="1800" i="1" dirty="0" smtClean="0">
                <a:latin typeface="+mj-lt"/>
              </a:rPr>
              <a:t>mproved from</a:t>
            </a:r>
            <a:br>
              <a:rPr lang="en-US" sz="1800" i="1" dirty="0" smtClean="0">
                <a:latin typeface="+mj-lt"/>
              </a:rPr>
            </a:br>
            <a:r>
              <a:rPr lang="en-US" sz="1800" i="1" dirty="0" smtClean="0">
                <a:latin typeface="+mj-lt"/>
              </a:rPr>
              <a:t>     Lee et al. (2015, PSS)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4629402" y="2042679"/>
            <a:ext cx="4362198" cy="3748521"/>
            <a:chOff x="228600" y="2957079"/>
            <a:chExt cx="4362198" cy="3748521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2957079"/>
              <a:ext cx="4362198" cy="348975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646269" y="6367046"/>
              <a:ext cx="16971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[</a:t>
              </a:r>
              <a:r>
                <a:rPr lang="en-US" sz="1600" dirty="0" err="1" smtClean="0"/>
                <a:t>Titov</a:t>
              </a:r>
              <a:r>
                <a:rPr lang="en-US" sz="1600" dirty="0" smtClean="0"/>
                <a:t> et al., 2007]</a:t>
              </a:r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56538" y="2957079"/>
              <a:ext cx="3140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STANDARD (‘</a:t>
              </a:r>
              <a:r>
                <a:rPr lang="en-US" b="1" dirty="0" smtClean="0">
                  <a:solidFill>
                    <a:srgbClr val="FF0000"/>
                  </a:solidFill>
                </a:rPr>
                <a:t>STD</a:t>
              </a:r>
              <a:r>
                <a:rPr lang="en-US" b="1" dirty="0"/>
                <a:t>’) CONDITION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43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method (2)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" y="1371600"/>
            <a:ext cx="6095496" cy="487639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001621" y="1783080"/>
            <a:ext cx="3005401" cy="3855720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r>
              <a:rPr lang="en-US" dirty="0" smtClean="0"/>
              <a:t>Collision-induced absorption (CIA): CO</a:t>
            </a:r>
            <a:r>
              <a:rPr lang="en-US" baseline="-25000" dirty="0" smtClean="0"/>
              <a:t>2</a:t>
            </a:r>
            <a:r>
              <a:rPr lang="en-US" dirty="0" smtClean="0"/>
              <a:t> and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-CO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collision-induced absorptions (CIA) are </a:t>
            </a:r>
            <a:r>
              <a:rPr lang="en-US" dirty="0" smtClean="0"/>
              <a:t>included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l-GR" dirty="0" smtClean="0"/>
              <a:t>ν</a:t>
            </a:r>
            <a:r>
              <a:rPr lang="en-US" dirty="0" smtClean="0"/>
              <a:t> </a:t>
            </a:r>
            <a:r>
              <a:rPr lang="en-US" dirty="0"/>
              <a:t>&lt;250 </a:t>
            </a:r>
            <a:r>
              <a:rPr lang="en-US" dirty="0" smtClean="0"/>
              <a:t>cm</a:t>
            </a:r>
            <a:r>
              <a:rPr lang="en-US" baseline="30000" dirty="0" smtClean="0"/>
              <a:t>-1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dirty="0" err="1" smtClean="0"/>
              <a:t>Grunszka</a:t>
            </a:r>
            <a:r>
              <a:rPr lang="en-US" sz="1600" dirty="0" smtClean="0"/>
              <a:t> and </a:t>
            </a:r>
            <a:r>
              <a:rPr lang="en-US" sz="1600" dirty="0" err="1" smtClean="0"/>
              <a:t>Borysow</a:t>
            </a:r>
            <a:r>
              <a:rPr lang="en-US" sz="1600" dirty="0" smtClean="0"/>
              <a:t> 1997)</a:t>
            </a:r>
            <a:endParaRPr lang="en-US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 smtClean="0"/>
              <a:t>1200-1500 cm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1600" dirty="0" smtClean="0"/>
              <a:t>(Baranov et al. 2004)</a:t>
            </a:r>
            <a:endParaRPr lang="en-US" u="sng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u="sng" dirty="0" smtClean="0"/>
              <a:t>2650-3130 cm</a:t>
            </a:r>
            <a:r>
              <a:rPr lang="en-US" u="sng" baseline="30000" dirty="0" smtClean="0"/>
              <a:t>-1</a:t>
            </a:r>
            <a:r>
              <a:rPr lang="en-US" u="sng" dirty="0" smtClean="0"/>
              <a:t> </a:t>
            </a:r>
            <a:br>
              <a:rPr lang="en-US" u="sng" dirty="0" smtClean="0"/>
            </a:br>
            <a:r>
              <a:rPr lang="en-US" sz="1600" u="sng" dirty="0" smtClean="0"/>
              <a:t>(Stefani et al 2013)</a:t>
            </a:r>
            <a:endParaRPr lang="en-US" u="sng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 smtClean="0"/>
              <a:t>continua </a:t>
            </a:r>
            <a:r>
              <a:rPr lang="en-US" dirty="0"/>
              <a:t>at 1.7 and 2.3 </a:t>
            </a:r>
            <a:r>
              <a:rPr lang="el-GR" dirty="0" smtClean="0">
                <a:latin typeface="+mj-lt"/>
                <a:cs typeface="Arial"/>
              </a:rPr>
              <a:t>μ</a:t>
            </a:r>
            <a:r>
              <a:rPr lang="en-US" dirty="0" smtClean="0">
                <a:latin typeface="+mj-lt"/>
                <a:cs typeface="Arial"/>
              </a:rPr>
              <a:t>m </a:t>
            </a:r>
            <a:r>
              <a:rPr lang="en-US" sz="1600" dirty="0" smtClean="0">
                <a:latin typeface="+mj-lt"/>
                <a:cs typeface="Arial"/>
              </a:rPr>
              <a:t>(</a:t>
            </a:r>
            <a:r>
              <a:rPr lang="en-US" sz="1600" dirty="0" err="1" smtClean="0">
                <a:latin typeface="+mj-lt"/>
                <a:cs typeface="Arial"/>
              </a:rPr>
              <a:t>Marcq</a:t>
            </a:r>
            <a:r>
              <a:rPr lang="en-US" sz="1600" dirty="0" smtClean="0">
                <a:latin typeface="+mj-lt"/>
                <a:cs typeface="Arial"/>
              </a:rPr>
              <a:t> et al. 2006 and </a:t>
            </a:r>
            <a:r>
              <a:rPr lang="en-US" sz="1600" dirty="0" err="1" smtClean="0">
                <a:latin typeface="+mj-lt"/>
                <a:cs typeface="Arial"/>
              </a:rPr>
              <a:t>Bezard</a:t>
            </a:r>
            <a:r>
              <a:rPr lang="en-US" sz="1600" dirty="0" smtClean="0">
                <a:latin typeface="+mj-lt"/>
                <a:cs typeface="Arial"/>
              </a:rPr>
              <a:t> et al. 1990</a:t>
            </a:r>
            <a:r>
              <a:rPr lang="en-US" dirty="0" smtClean="0">
                <a:latin typeface="+mj-lt"/>
                <a:cs typeface="Arial"/>
              </a:rPr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61949" y="33528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+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25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-CO</a:t>
            </a:r>
            <a:r>
              <a:rPr lang="en-US" baseline="-25000" dirty="0" smtClean="0"/>
              <a:t>2</a:t>
            </a:r>
            <a:r>
              <a:rPr lang="en-US" dirty="0" smtClean="0"/>
              <a:t> CIA new data (2650-3130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76200" y="25146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직사각형 20"/>
          <p:cNvSpPr/>
          <p:nvPr/>
        </p:nvSpPr>
        <p:spPr>
          <a:xfrm>
            <a:off x="4368800" y="25908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직사각형 22"/>
          <p:cNvSpPr/>
          <p:nvPr/>
        </p:nvSpPr>
        <p:spPr>
          <a:xfrm>
            <a:off x="1143000" y="40386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31493" y="1064589"/>
                <a:ext cx="6898107" cy="755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+mj-lt"/>
                  </a:rPr>
                  <a:t>Laboratory experimental data [Stefani et al. 2013]</a:t>
                </a:r>
              </a:p>
              <a:p>
                <a:r>
                  <a:rPr lang="en-US" dirty="0" smtClean="0">
                    <a:latin typeface="+mj-lt"/>
                  </a:rPr>
                  <a:t>CIA property: Band integrated abs (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𝐴𝑏𝑠</m:t>
                        </m:r>
                        <m:r>
                          <a:rPr lang="en-US" b="0" i="1" smtClean="0">
                            <a:latin typeface="Cambria Math"/>
                          </a:rPr>
                          <m:t>. 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𝜈</m:t>
                        </m:r>
                      </m:e>
                    </m:nary>
                  </m:oMath>
                </a14:m>
                <a:r>
                  <a:rPr lang="en-US" dirty="0" smtClean="0">
                    <a:latin typeface="+mj-lt"/>
                  </a:rPr>
                  <a:t>)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∝</m:t>
                    </m:r>
                  </m:oMath>
                </a14:m>
                <a:r>
                  <a:rPr lang="el-GR" dirty="0" smtClean="0">
                    <a:latin typeface="+mj-lt"/>
                  </a:rPr>
                  <a:t>ρ</a:t>
                </a:r>
                <a:r>
                  <a:rPr lang="en-US" baseline="30000" dirty="0" smtClean="0">
                    <a:latin typeface="+mj-lt"/>
                  </a:rPr>
                  <a:t>2</a:t>
                </a:r>
                <a:r>
                  <a:rPr lang="en-US" dirty="0" smtClean="0">
                    <a:latin typeface="+mj-lt"/>
                  </a:rPr>
                  <a:t>, where </a:t>
                </a:r>
                <a:r>
                  <a:rPr lang="el-GR" dirty="0" smtClean="0">
                    <a:latin typeface="+mj-lt"/>
                  </a:rPr>
                  <a:t>ρ</a:t>
                </a:r>
                <a:r>
                  <a:rPr lang="en-US" dirty="0" smtClean="0">
                    <a:latin typeface="+mj-lt"/>
                  </a:rPr>
                  <a:t> is density.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493" y="1064589"/>
                <a:ext cx="6898107" cy="755528"/>
              </a:xfrm>
              <a:prstGeom prst="rect">
                <a:avLst/>
              </a:prstGeom>
              <a:blipFill rotWithShape="1">
                <a:blip r:embed="rId2"/>
                <a:stretch>
                  <a:fillRect l="-707" t="-31452" b="-100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9" name="Picture 5" descr="C:\Venus\paper\Net thermal flux\img\png\2650-2750 cm-1CIAspec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4" r="11586" b="8005"/>
          <a:stretch/>
        </p:blipFill>
        <p:spPr bwMode="auto">
          <a:xfrm>
            <a:off x="827183" y="1751288"/>
            <a:ext cx="3583308" cy="259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Venus\paper\Net thermal flux\img\png\2870-3130 cm-1CIAspec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" t="14246" r="11161" b="5707"/>
          <a:stretch/>
        </p:blipFill>
        <p:spPr bwMode="auto">
          <a:xfrm>
            <a:off x="983751" y="4291129"/>
            <a:ext cx="3419285" cy="258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4876800" y="1828800"/>
            <a:ext cx="3309154" cy="2435982"/>
            <a:chOff x="5105400" y="1874398"/>
            <a:chExt cx="3309154" cy="2435982"/>
          </a:xfrm>
        </p:grpSpPr>
        <p:grpSp>
          <p:nvGrpSpPr>
            <p:cNvPr id="6" name="그룹 5"/>
            <p:cNvGrpSpPr/>
            <p:nvPr/>
          </p:nvGrpSpPr>
          <p:grpSpPr>
            <a:xfrm>
              <a:off x="5105400" y="1874398"/>
              <a:ext cx="3309154" cy="2435982"/>
              <a:chOff x="776206" y="1828800"/>
              <a:chExt cx="3640069" cy="2679580"/>
            </a:xfrm>
          </p:grpSpPr>
          <p:pic>
            <p:nvPicPr>
              <p:cNvPr id="1028" name="Picture 4" descr="C:\Venus\paper\Net thermal flux\img\png\2650-2750 cm-1Q_CIA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800" y="1828800"/>
                <a:ext cx="3349475" cy="2679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/>
                  <p:cNvSpPr txBox="1"/>
                  <p:nvPr/>
                </p:nvSpPr>
                <p:spPr>
                  <a:xfrm rot="16200000">
                    <a:off x="288002" y="2734657"/>
                    <a:ext cx="1695451" cy="71904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nary>
                            <m:nary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2650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2750</m:t>
                              </m:r>
                            </m:sup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𝐴𝑏𝑠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.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𝜈</m:t>
                              </m:r>
                            </m:e>
                          </m:nary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" name="TextBox 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288002" y="2734657"/>
                    <a:ext cx="1695451" cy="719043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2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직사각형 3"/>
                <p:cNvSpPr/>
                <p:nvPr/>
              </p:nvSpPr>
              <p:spPr>
                <a:xfrm>
                  <a:off x="6149689" y="4097960"/>
                  <a:ext cx="1747160" cy="18952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tIns="0" anchor="ctr">
                  <a:noAutofit/>
                </a:bodyPr>
                <a:lstStyle/>
                <a:p>
                  <a:pPr algn="ctr"/>
                  <a:r>
                    <a:rPr lang="el-GR" dirty="0" smtClean="0"/>
                    <a:t>ρ</a:t>
                  </a:r>
                  <a:r>
                    <a:rPr lang="en-US" baseline="30000" dirty="0" smtClean="0"/>
                    <a:t>2</a:t>
                  </a:r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a14:m>
                  <a:r>
                    <a:rPr lang="en-US" dirty="0" smtClean="0"/>
                    <a:t>10</a:t>
                  </a:r>
                  <a:r>
                    <a:rPr lang="en-US" baseline="30000" dirty="0" smtClean="0"/>
                    <a:t>6</a:t>
                  </a:r>
                  <a:r>
                    <a:rPr lang="en-US" dirty="0" smtClean="0"/>
                    <a:t> </a:t>
                  </a:r>
                  <a:r>
                    <a:rPr lang="en-US" dirty="0"/>
                    <a:t>[</a:t>
                  </a:r>
                  <a:r>
                    <a:rPr lang="en-US" dirty="0" smtClean="0"/>
                    <a:t>mol</a:t>
                  </a:r>
                  <a:r>
                    <a:rPr lang="en-US" baseline="30000" dirty="0" smtClean="0"/>
                    <a:t>2</a:t>
                  </a:r>
                  <a:r>
                    <a:rPr lang="en-US" dirty="0" smtClean="0"/>
                    <a:t>/m</a:t>
                  </a:r>
                  <a:r>
                    <a:rPr lang="en-US" baseline="30000" dirty="0"/>
                    <a:t>6</a:t>
                  </a:r>
                  <a:r>
                    <a:rPr lang="en-US" dirty="0" smtClean="0"/>
                    <a:t>]))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" name="직사각형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9689" y="4097960"/>
                  <a:ext cx="1747160" cy="18952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13589" t="-74194" r="-13937" b="-870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오른쪽 화살표 11"/>
          <p:cNvSpPr/>
          <p:nvPr/>
        </p:nvSpPr>
        <p:spPr>
          <a:xfrm>
            <a:off x="4267200" y="2705100"/>
            <a:ext cx="609599" cy="495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오른쪽 화살표 21"/>
          <p:cNvSpPr/>
          <p:nvPr/>
        </p:nvSpPr>
        <p:spPr>
          <a:xfrm>
            <a:off x="4267200" y="5067300"/>
            <a:ext cx="609599" cy="495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4953000" y="4311442"/>
            <a:ext cx="3291346" cy="2425292"/>
            <a:chOff x="4953000" y="4311442"/>
            <a:chExt cx="3291346" cy="2425292"/>
          </a:xfrm>
        </p:grpSpPr>
        <p:grpSp>
          <p:nvGrpSpPr>
            <p:cNvPr id="8" name="그룹 7"/>
            <p:cNvGrpSpPr/>
            <p:nvPr/>
          </p:nvGrpSpPr>
          <p:grpSpPr>
            <a:xfrm>
              <a:off x="4953000" y="4311442"/>
              <a:ext cx="3291346" cy="2425292"/>
              <a:chOff x="5104509" y="4311442"/>
              <a:chExt cx="3291346" cy="2425292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5104509" y="4311442"/>
                <a:ext cx="3291346" cy="2425292"/>
                <a:chOff x="750064" y="4294527"/>
                <a:chExt cx="3620481" cy="2667821"/>
              </a:xfrm>
            </p:grpSpPr>
            <p:pic>
              <p:nvPicPr>
                <p:cNvPr id="9" name="Picture 2" descr="C:\Venus\paper\Net thermal flux\img\png\2870-3130 cm-1Q_CIA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5770" y="4294527"/>
                  <a:ext cx="3334775" cy="26678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 rot="16200000">
                      <a:off x="175132" y="5137494"/>
                      <a:ext cx="1864996" cy="7151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nary>
                              <m:naryPr>
                                <m:ctrlPr>
                                  <a:rPr lang="en-US" i="1" smtClean="0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3130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2870</m:t>
                                </m:r>
                              </m:sup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𝐴𝑏𝑠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. 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𝑑</m:t>
                                </m:r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𝜈</m:t>
                                </m:r>
                              </m:e>
                            </m:nary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4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175132" y="5137494"/>
                      <a:ext cx="1864996" cy="715132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 r="-2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7" name="직사각형 16"/>
              <p:cNvSpPr/>
              <p:nvPr/>
            </p:nvSpPr>
            <p:spPr>
              <a:xfrm>
                <a:off x="6177640" y="6499034"/>
                <a:ext cx="1747160" cy="1895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anchor="ctr">
                <a:noAutofit/>
              </a:bodyPr>
              <a:lstStyle/>
              <a:p>
                <a:pPr algn="ctr"/>
                <a:r>
                  <a:rPr lang="el-GR" dirty="0"/>
                  <a:t>ρ</a:t>
                </a:r>
                <a:r>
                  <a:rPr lang="en-US" baseline="30000" dirty="0"/>
                  <a:t>2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직사각형 23"/>
                <p:cNvSpPr/>
                <p:nvPr/>
              </p:nvSpPr>
              <p:spPr>
                <a:xfrm>
                  <a:off x="6025240" y="6478540"/>
                  <a:ext cx="1747160" cy="20847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tIns="0" anchor="ctr">
                  <a:noAutofit/>
                </a:bodyPr>
                <a:lstStyle/>
                <a:p>
                  <a:pPr algn="ctr"/>
                  <a:r>
                    <a:rPr lang="el-GR" dirty="0"/>
                    <a:t>ρ</a:t>
                  </a:r>
                  <a:r>
                    <a:rPr lang="en-US" baseline="30000" dirty="0" smtClean="0"/>
                    <a:t>2</a:t>
                  </a:r>
                  <a:r>
                    <a:rPr lang="en-US" dirty="0"/>
                    <a:t> </a:t>
                  </a:r>
                  <a:r>
                    <a:rPr lang="en-US" dirty="0" smtClean="0"/>
                    <a:t>(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a14:m>
                  <a:r>
                    <a:rPr lang="en-US" dirty="0" smtClean="0"/>
                    <a:t>10</a:t>
                  </a:r>
                  <a:r>
                    <a:rPr lang="en-US" baseline="30000" dirty="0" smtClean="0"/>
                    <a:t>6</a:t>
                  </a:r>
                  <a:r>
                    <a:rPr lang="en-US" dirty="0" smtClean="0"/>
                    <a:t> </a:t>
                  </a:r>
                  <a:r>
                    <a:rPr lang="en-US" dirty="0"/>
                    <a:t>[</a:t>
                  </a:r>
                  <a:r>
                    <a:rPr lang="en-US" dirty="0" smtClean="0"/>
                    <a:t>mol</a:t>
                  </a:r>
                  <a:r>
                    <a:rPr lang="en-US" baseline="30000" dirty="0" smtClean="0"/>
                    <a:t>2</a:t>
                  </a:r>
                  <a:r>
                    <a:rPr lang="en-US" dirty="0" smtClean="0"/>
                    <a:t>/m</a:t>
                  </a:r>
                  <a:r>
                    <a:rPr lang="en-US" baseline="30000" dirty="0"/>
                    <a:t>6</a:t>
                  </a:r>
                  <a:r>
                    <a:rPr lang="en-US" dirty="0" smtClean="0"/>
                    <a:t>])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4" name="직사각형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25240" y="6478540"/>
                  <a:ext cx="1747160" cy="208478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l="-10801" t="-64706" r="-11498" b="-735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4806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Venus\CReSS\RTM_cal\HITEMP\Thermal flux\2.5S\20151202_CO2_CIA\img\CO2_CIA_20151202_Netfluxprofile_50-8300cm_CIA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Venus\CReSS\RTM_cal\HITEMP\Thermal flux\2.5S\20151202_CO2_CIA\img\CO2_CIA_20151202_Netfluxprofile_50-8300cm_CIA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Venus\CReSS\RTM_cal\HITEMP\Thermal flux\2.5S\20151202_CO2_CIA\img\CO2_CIA_20151202_Netfluxprofile_50-8300cm_CIA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Venus\CReSS\RTM_cal\HITEMP\Thermal flux\2.5S\20151202_CO2_CIA\img\CO2_CIA_20151202_Netfluxprofile_50-8300cm_CIA_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Venus\CReSS\RTM_cal\HITEMP\Thermal flux\2.5S\20151202_CO2_CIA\img\CO2_CIA_20151202_Netfluxprofile_50-8300cm_CIA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Venus\CReSS\RTM_cal\HITEMP\Thermal flux\2.5S\20151202_CO2_CIA\img\CO2_CIA_20151202_Netfluxprofile_50-8300cm_CIA_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and method </a:t>
            </a:r>
            <a:r>
              <a:rPr lang="en-US" dirty="0" smtClean="0"/>
              <a:t>(4) </a:t>
            </a:r>
            <a:r>
              <a:rPr lang="en-US" dirty="0"/>
              <a:t>CO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4" name="직사각형 3"/>
          <p:cNvSpPr/>
          <p:nvPr/>
        </p:nvSpPr>
        <p:spPr>
          <a:xfrm>
            <a:off x="6172200" y="3657600"/>
            <a:ext cx="1668060" cy="124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5181600" y="4161167"/>
            <a:ext cx="804341" cy="22900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             </a:t>
            </a:r>
            <a:r>
              <a:rPr lang="en-US" b="1" i="1" u="sng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b="1" i="1" u="sng" dirty="0" smtClean="0">
                <a:solidFill>
                  <a:schemeClr val="accent3">
                    <a:lumMod val="75000"/>
                  </a:schemeClr>
                </a:solidFill>
              </a:rPr>
              <a:t>New CIA data (this study)</a:t>
            </a:r>
            <a:endParaRPr lang="en-US" b="1" i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73430" y="3581602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&lt;250 cm</a:t>
            </a:r>
            <a:r>
              <a:rPr lang="en-US" baseline="30000" dirty="0" smtClean="0"/>
              <a:t>-1</a:t>
            </a:r>
            <a:endParaRPr lang="en-US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6073430" y="3835602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&lt;1200-1500 cm</a:t>
            </a:r>
            <a:r>
              <a:rPr lang="en-US" baseline="30000" dirty="0" smtClean="0"/>
              <a:t>-1</a:t>
            </a:r>
            <a:endParaRPr lang="en-US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6051396" y="4317170"/>
            <a:ext cx="2194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2.3 </a:t>
            </a:r>
            <a:r>
              <a:rPr lang="el-GR" dirty="0">
                <a:cs typeface="Arial"/>
              </a:rPr>
              <a:t>μ</a:t>
            </a:r>
            <a:r>
              <a:rPr lang="en-US" dirty="0">
                <a:cs typeface="Arial"/>
              </a:rPr>
              <a:t>m </a:t>
            </a:r>
            <a:r>
              <a:rPr lang="en-US" dirty="0" smtClean="0"/>
              <a:t>and 1.7 </a:t>
            </a:r>
            <a:r>
              <a:rPr lang="el-GR" dirty="0" smtClean="0">
                <a:latin typeface="+mj-lt"/>
                <a:cs typeface="Arial"/>
              </a:rPr>
              <a:t>μ</a:t>
            </a:r>
            <a:r>
              <a:rPr lang="en-US" dirty="0" smtClean="0">
                <a:latin typeface="+mj-lt"/>
                <a:cs typeface="Arial"/>
              </a:rPr>
              <a:t>m</a:t>
            </a:r>
            <a:endParaRPr lang="en-US" baseline="30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1013" y="4582098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included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3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3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Venus\paper\Net thermal flux\img\png\CF_20151203_Netfluxprofile_50-8300cm_ST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30570"/>
            <a:ext cx="4580015" cy="366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(1) Clouds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Cloud models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Haus</a:t>
            </a:r>
            <a:r>
              <a:rPr lang="en-US" dirty="0" smtClean="0"/>
              <a:t> </a:t>
            </a:r>
            <a:r>
              <a:rPr lang="en-US" dirty="0"/>
              <a:t>et al. </a:t>
            </a:r>
            <a:r>
              <a:rPr lang="en-US" dirty="0" smtClean="0"/>
              <a:t>2015, Lee </a:t>
            </a:r>
            <a:r>
              <a:rPr lang="en-US" dirty="0"/>
              <a:t>et al. </a:t>
            </a:r>
            <a:r>
              <a:rPr lang="en-US" dirty="0" smtClean="0"/>
              <a:t>2015, and Crisp 1986</a:t>
            </a:r>
          </a:p>
          <a:p>
            <a:r>
              <a:rPr lang="en-US" dirty="0" smtClean="0"/>
              <a:t>Lower haze</a:t>
            </a:r>
            <a:endParaRPr lang="en-US" dirty="0"/>
          </a:p>
          <a:p>
            <a:r>
              <a:rPr lang="en-US" dirty="0" smtClean="0"/>
              <a:t>Crisp’s lower clouds’ opacity at 48-50 km is increased by a factor of 1-4 (CF1 – CF4).</a:t>
            </a:r>
          </a:p>
          <a:p>
            <a:r>
              <a:rPr lang="en-US" dirty="0" smtClean="0"/>
              <a:t>CF2.8 became our ‘</a:t>
            </a:r>
            <a:r>
              <a:rPr lang="en-US" b="1" dirty="0" smtClean="0"/>
              <a:t>STD</a:t>
            </a:r>
            <a:r>
              <a:rPr lang="en-US" dirty="0" smtClean="0"/>
              <a:t>’, which reproduces observation reasonably.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50" y="3243829"/>
            <a:ext cx="4095750" cy="3276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0" y="3868770"/>
            <a:ext cx="96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(VIRTIS-M)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87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" r="9492"/>
          <a:stretch/>
        </p:blipFill>
        <p:spPr>
          <a:xfrm>
            <a:off x="152400" y="1828800"/>
            <a:ext cx="4362679" cy="40386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(2) Minor </a:t>
            </a:r>
            <a:r>
              <a:rPr lang="en-US" dirty="0" smtClean="0"/>
              <a:t>gases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r>
              <a:rPr lang="en-US" dirty="0" smtClean="0"/>
              <a:t> 0-300 </a:t>
            </a:r>
            <a:r>
              <a:rPr lang="en-US" dirty="0" err="1" smtClean="0"/>
              <a:t>ppmv</a:t>
            </a:r>
            <a:r>
              <a:rPr lang="en-US" dirty="0" smtClean="0"/>
              <a:t> (z&lt;52 km)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981301"/>
            <a:ext cx="4666997" cy="37335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63493" y="1828800"/>
                <a:ext cx="225170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𝑛𝑒𝑡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𝑧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𝜈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𝑔𝑎𝑠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3493" y="1828800"/>
                <a:ext cx="2251707" cy="391902"/>
              </a:xfrm>
              <a:prstGeom prst="rect">
                <a:avLst/>
              </a:prstGeom>
              <a:blipFill rotWithShape="1">
                <a:blip r:embed="rId4"/>
                <a:stretch>
                  <a:fillRect l="-2439" t="-109375" r="-1626" b="-16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057333" y="2209367"/>
            <a:ext cx="3400867" cy="30523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Monochromatic sensitivity on SO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7" name="직사각형 6"/>
          <p:cNvSpPr/>
          <p:nvPr/>
        </p:nvSpPr>
        <p:spPr>
          <a:xfrm>
            <a:off x="5334000" y="3751118"/>
            <a:ext cx="304800" cy="13161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5638800" y="1838899"/>
            <a:ext cx="2345675" cy="1894901"/>
            <a:chOff x="5638800" y="1686499"/>
            <a:chExt cx="2345675" cy="1894901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70" t="47911" r="32498" b="13230"/>
            <a:stretch/>
          </p:blipFill>
          <p:spPr>
            <a:xfrm>
              <a:off x="6477000" y="1686499"/>
              <a:ext cx="1507475" cy="1894901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cxnSp>
          <p:nvCxnSpPr>
            <p:cNvPr id="13" name="직선 연결선 12"/>
            <p:cNvCxnSpPr/>
            <p:nvPr/>
          </p:nvCxnSpPr>
          <p:spPr>
            <a:xfrm flipV="1">
              <a:off x="5638800" y="1686499"/>
              <a:ext cx="838200" cy="189490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505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 of SO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658"/>
            <a:ext cx="4606756" cy="244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0" y="4797623"/>
            <a:ext cx="2299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[Taylor and </a:t>
            </a:r>
            <a:r>
              <a:rPr lang="en-US" sz="1400" dirty="0" err="1" smtClean="0"/>
              <a:t>Grinspoon</a:t>
            </a:r>
            <a:r>
              <a:rPr lang="en-US" sz="1400" dirty="0" smtClean="0"/>
              <a:t>, 2009]</a:t>
            </a:r>
            <a:endParaRPr lang="en-US" sz="1400" dirty="0"/>
          </a:p>
        </p:txBody>
      </p:sp>
      <p:sp>
        <p:nvSpPr>
          <p:cNvPr id="4" name="직사각형 3"/>
          <p:cNvSpPr/>
          <p:nvPr/>
        </p:nvSpPr>
        <p:spPr>
          <a:xfrm>
            <a:off x="330200" y="3329781"/>
            <a:ext cx="3276600" cy="17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2849017" y="1219200"/>
            <a:ext cx="6096000" cy="4876801"/>
            <a:chOff x="2849017" y="1219200"/>
            <a:chExt cx="6096000" cy="4876801"/>
          </a:xfrm>
        </p:grpSpPr>
        <p:pic>
          <p:nvPicPr>
            <p:cNvPr id="12" name="Picture 2" descr="C:\Venus\paper\Net thermal flux\img\png\1100-1600cm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9017" y="1219200"/>
              <a:ext cx="6096000" cy="4876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6585247" y="2711068"/>
              <a:ext cx="19161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(Baranov et al. 2004)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934200" y="3733800"/>
              <a:ext cx="12498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(Moskalenko</a:t>
              </a:r>
              <a:br>
                <a:rPr lang="en-US" sz="1600" dirty="0" smtClean="0"/>
              </a:br>
              <a:r>
                <a:rPr lang="en-US" sz="1600" dirty="0" smtClean="0"/>
                <a:t>et </a:t>
              </a:r>
              <a:r>
                <a:rPr lang="en-US" sz="1600" dirty="0"/>
                <a:t>al. </a:t>
              </a:r>
              <a:r>
                <a:rPr lang="en-US" sz="1600" dirty="0" smtClean="0"/>
                <a:t>1979)</a:t>
              </a:r>
              <a:endParaRPr lang="en-US" sz="1600" dirty="0"/>
            </a:p>
          </p:txBody>
        </p:sp>
      </p:grpSp>
      <p:pic>
        <p:nvPicPr>
          <p:cNvPr id="16" name="그림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162800" cy="572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"/>
          <a:stretch/>
        </p:blipFill>
        <p:spPr>
          <a:xfrm>
            <a:off x="132202" y="1981402"/>
            <a:ext cx="4838741" cy="4038398"/>
          </a:xfrm>
          <a:prstGeom prst="rect">
            <a:avLst/>
          </a:prstGeom>
        </p:spPr>
      </p:pic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(2) Minor gases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 and OCS</a:t>
            </a:r>
            <a:endParaRPr 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r="5219"/>
          <a:stretch/>
        </p:blipFill>
        <p:spPr>
          <a:xfrm>
            <a:off x="4439798" y="1981403"/>
            <a:ext cx="4594033" cy="40383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2052935"/>
            <a:ext cx="755303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 </a:t>
            </a:r>
            <a:r>
              <a:rPr lang="en-US" sz="2400" dirty="0" smtClean="0"/>
              <a:t>20-50 </a:t>
            </a:r>
            <a:r>
              <a:rPr lang="en-US" sz="2400" dirty="0"/>
              <a:t>ppmv (z&lt;52 km</a:t>
            </a:r>
            <a:r>
              <a:rPr lang="en-US" sz="2400" dirty="0" smtClean="0"/>
              <a:t>)            OCS </a:t>
            </a:r>
            <a:r>
              <a:rPr lang="en-US" sz="2400" dirty="0"/>
              <a:t>0-6 ppmv (z&lt;52 km)</a:t>
            </a:r>
          </a:p>
        </p:txBody>
      </p:sp>
    </p:spTree>
    <p:extLst>
      <p:ext uri="{BB962C8B-B14F-4D97-AF65-F5344CB8AC3E}">
        <p14:creationId xmlns:p14="http://schemas.microsoft.com/office/powerpoint/2010/main" val="7564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Venus\paper\Net thermal flux\img\Photoshop\minmax_comparison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Venus\paper\Net thermal flux\img\Photoshop\minmax_comparison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Venus\paper\Net thermal flux\img\Photoshop\minmax_comparison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Venus\paper\Net thermal flux\img\Photoshop\minmax_comparis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</a:t>
            </a:r>
            <a:r>
              <a:rPr lang="en-US" dirty="0" smtClean="0"/>
              <a:t>(3) Minimum and Maximum</a:t>
            </a:r>
            <a:br>
              <a:rPr lang="en-US" dirty="0" smtClean="0"/>
            </a:br>
            <a:r>
              <a:rPr lang="en-US" dirty="0" smtClean="0"/>
              <a:t>minor gases’ abundances</a:t>
            </a:r>
            <a:endParaRPr 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204390" y="1393928"/>
            <a:ext cx="6801323" cy="80995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0" rIns="0" bIns="0" rtlCol="0" anchor="ctr"/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MIN</a:t>
            </a:r>
            <a:r>
              <a:rPr lang="en-US" dirty="0">
                <a:solidFill>
                  <a:prstClr val="black"/>
                </a:solidFill>
              </a:rPr>
              <a:t>: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20 ppmv, SO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0 ppmv, CO 10 ppmv, OCS 0 </a:t>
            </a:r>
            <a:r>
              <a:rPr lang="en-US" dirty="0" smtClean="0">
                <a:solidFill>
                  <a:prstClr val="black"/>
                </a:solidFill>
              </a:rPr>
              <a:t>ppmv (z&lt; 52 km)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MIN2</a:t>
            </a:r>
            <a:r>
              <a:rPr lang="en-US" dirty="0" smtClean="0">
                <a:solidFill>
                  <a:prstClr val="black"/>
                </a:solidFill>
              </a:rPr>
              <a:t>: Same as MIN, but SO</a:t>
            </a:r>
            <a:r>
              <a:rPr lang="en-US" baseline="-25000" dirty="0" smtClean="0">
                <a:solidFill>
                  <a:prstClr val="black"/>
                </a:solidFill>
              </a:rPr>
              <a:t>2</a:t>
            </a:r>
            <a:r>
              <a:rPr lang="en-US" dirty="0" smtClean="0">
                <a:solidFill>
                  <a:prstClr val="black"/>
                </a:solidFill>
              </a:rPr>
              <a:t> 80 ppmv </a:t>
            </a:r>
            <a:r>
              <a:rPr lang="en-US" dirty="0">
                <a:solidFill>
                  <a:prstClr val="black"/>
                </a:solidFill>
              </a:rPr>
              <a:t>(z&lt; 52 km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MAX</a:t>
            </a:r>
            <a:r>
              <a:rPr lang="en-US" dirty="0">
                <a:solidFill>
                  <a:prstClr val="black"/>
                </a:solidFill>
              </a:rPr>
              <a:t>: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50 ppmv, SO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300 ppmv, CO 50 ppmv, OCS 5 </a:t>
            </a:r>
            <a:r>
              <a:rPr lang="en-US" dirty="0" smtClean="0">
                <a:solidFill>
                  <a:prstClr val="black"/>
                </a:solidFill>
              </a:rPr>
              <a:t>ppmv (z&lt; 52 km)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3487" y="4953000"/>
            <a:ext cx="4348113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Revercomb</a:t>
            </a:r>
            <a:r>
              <a:rPr lang="en-US" i="1" dirty="0" smtClean="0"/>
              <a:t> et al. (1985) used 100-200 ppmv water vapor.</a:t>
            </a:r>
            <a:r>
              <a:rPr lang="en-US" i="1" dirty="0" smtClean="0">
                <a:solidFill>
                  <a:srgbClr val="FF0000"/>
                </a:solidFill>
              </a:rPr>
              <a:t/>
            </a:r>
            <a:br>
              <a:rPr lang="en-US" i="1" dirty="0" smtClean="0">
                <a:solidFill>
                  <a:srgbClr val="FF0000"/>
                </a:solidFill>
              </a:rPr>
            </a:br>
            <a:r>
              <a:rPr lang="en-US" i="1" dirty="0" smtClean="0">
                <a:solidFill>
                  <a:srgbClr val="FF0000"/>
                </a:solidFill>
              </a:rPr>
              <a:t>But the observed range of H</a:t>
            </a:r>
            <a:r>
              <a:rPr lang="en-US" i="1" baseline="-25000" dirty="0" smtClean="0">
                <a:solidFill>
                  <a:srgbClr val="FF0000"/>
                </a:solidFill>
              </a:rPr>
              <a:t>2</a:t>
            </a:r>
            <a:r>
              <a:rPr lang="en-US" i="1" dirty="0" smtClean="0">
                <a:solidFill>
                  <a:srgbClr val="FF0000"/>
                </a:solidFill>
              </a:rPr>
              <a:t>O abundance (20-50 ppmv) is sufficient to simulate the in-situ measurement data.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4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Venus\paper\Net thermal flux\img\Photoshop\minmax_comparison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Venus\paper\Net thermal flux\img\Photoshop\minmax_comparison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Venus\paper\Net thermal flux\img\Photoshop\minmax_comparison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Venus\paper\Net thermal flux\img\Photoshop\minmax_comparis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</a:t>
            </a:r>
            <a:r>
              <a:rPr lang="en-US" dirty="0" smtClean="0"/>
              <a:t>(3) Minimum and Maximum</a:t>
            </a:r>
            <a:br>
              <a:rPr lang="en-US" dirty="0" smtClean="0"/>
            </a:br>
            <a:r>
              <a:rPr lang="en-US" dirty="0" smtClean="0"/>
              <a:t>minor gases’ abundances</a:t>
            </a:r>
            <a:endParaRPr 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204390" y="1393928"/>
            <a:ext cx="6801323" cy="80995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0" rIns="0" bIns="0" rtlCol="0" anchor="ctr"/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MIN</a:t>
            </a:r>
            <a:r>
              <a:rPr lang="en-US" dirty="0">
                <a:solidFill>
                  <a:prstClr val="black"/>
                </a:solidFill>
              </a:rPr>
              <a:t>: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20 ppmv, SO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0 ppmv, CO 10 ppmv, OCS 0 </a:t>
            </a:r>
            <a:r>
              <a:rPr lang="en-US" dirty="0" smtClean="0">
                <a:solidFill>
                  <a:prstClr val="black"/>
                </a:solidFill>
              </a:rPr>
              <a:t>ppmv (z&lt; 52 km)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MIN2</a:t>
            </a:r>
            <a:r>
              <a:rPr lang="en-US" dirty="0" smtClean="0">
                <a:solidFill>
                  <a:prstClr val="black"/>
                </a:solidFill>
              </a:rPr>
              <a:t>: Same as MIN, but SO</a:t>
            </a:r>
            <a:r>
              <a:rPr lang="en-US" baseline="-25000" dirty="0" smtClean="0">
                <a:solidFill>
                  <a:prstClr val="black"/>
                </a:solidFill>
              </a:rPr>
              <a:t>2</a:t>
            </a:r>
            <a:r>
              <a:rPr lang="en-US" dirty="0" smtClean="0">
                <a:solidFill>
                  <a:prstClr val="black"/>
                </a:solidFill>
              </a:rPr>
              <a:t> 80 ppmv </a:t>
            </a:r>
            <a:r>
              <a:rPr lang="en-US" dirty="0">
                <a:solidFill>
                  <a:prstClr val="black"/>
                </a:solidFill>
              </a:rPr>
              <a:t>(z&lt; 52 km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MAX</a:t>
            </a:r>
            <a:r>
              <a:rPr lang="en-US" dirty="0">
                <a:solidFill>
                  <a:prstClr val="black"/>
                </a:solidFill>
              </a:rPr>
              <a:t>: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50 ppmv, SO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300 ppmv, CO 50 ppmv, OCS 5 </a:t>
            </a:r>
            <a:r>
              <a:rPr lang="en-US" dirty="0" smtClean="0">
                <a:solidFill>
                  <a:prstClr val="black"/>
                </a:solidFill>
              </a:rPr>
              <a:t>ppmv (z&lt; 52 km)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3124200" y="4224051"/>
            <a:ext cx="533400" cy="0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3140537" y="4236128"/>
            <a:ext cx="1039446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3087786" y="4247145"/>
            <a:ext cx="2228145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4643487" y="4724400"/>
            <a:ext cx="4348113" cy="2057400"/>
            <a:chOff x="4643487" y="4724400"/>
            <a:chExt cx="4348113" cy="2057400"/>
          </a:xfrm>
        </p:grpSpPr>
        <p:grpSp>
          <p:nvGrpSpPr>
            <p:cNvPr id="7" name="그룹 6"/>
            <p:cNvGrpSpPr/>
            <p:nvPr/>
          </p:nvGrpSpPr>
          <p:grpSpPr>
            <a:xfrm>
              <a:off x="4643487" y="4724400"/>
              <a:ext cx="4348113" cy="2057400"/>
              <a:chOff x="4643487" y="4724400"/>
              <a:chExt cx="4348113" cy="205740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643487" y="4724400"/>
                <a:ext cx="4348113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i="1" dirty="0" smtClean="0"/>
                  <a:t>Note that the thermal heating would </a:t>
                </a:r>
                <a:r>
                  <a:rPr lang="en-US" sz="2000" i="1" dirty="0" smtClean="0"/>
                  <a:t>be </a:t>
                </a:r>
                <a:r>
                  <a:rPr lang="en-US" sz="2000" i="1" dirty="0" smtClean="0"/>
                  <a:t>altered </a:t>
                </a:r>
                <a:r>
                  <a:rPr lang="en-US" sz="2000" i="1" dirty="0" smtClean="0"/>
                  <a:t>significantly </a:t>
                </a:r>
                <a:r>
                  <a:rPr lang="en-US" sz="2000" i="1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000" i="1" dirty="0" smtClean="0"/>
                  <a:t> Cloud level convection [Baker et al.1998]</a:t>
                </a:r>
                <a:endParaRPr lang="en-US" sz="2000" i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6775" y="5676900"/>
                <a:ext cx="4238625" cy="1104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4714687" y="5666326"/>
                <a:ext cx="1468530" cy="2312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en-US" sz="1600" dirty="0" smtClean="0"/>
                  <a:t>[km]</a:t>
                </a:r>
                <a:endParaRPr lang="en-US" sz="16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86600" y="6451989"/>
                <a:ext cx="17590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[Imamura et al. 2013]</a:t>
                </a:r>
                <a:endParaRPr lang="en-US" sz="1400" dirty="0"/>
              </a:p>
            </p:txBody>
          </p:sp>
        </p:grpSp>
        <p:sp>
          <p:nvSpPr>
            <p:cNvPr id="9" name="직사각형 8"/>
            <p:cNvSpPr/>
            <p:nvPr/>
          </p:nvSpPr>
          <p:spPr>
            <a:xfrm>
              <a:off x="5192617" y="5785915"/>
              <a:ext cx="838200" cy="1507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구름 모양 설명선 1"/>
          <p:cNvSpPr/>
          <p:nvPr/>
        </p:nvSpPr>
        <p:spPr>
          <a:xfrm>
            <a:off x="7620000" y="3352800"/>
            <a:ext cx="1143000" cy="1219200"/>
          </a:xfrm>
          <a:prstGeom prst="cloud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Poster #11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175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</a:t>
            </a:r>
            <a:r>
              <a:rPr lang="en-US" dirty="0" smtClean="0"/>
              <a:t>(3) Minimum and Maximum</a:t>
            </a:r>
            <a:br>
              <a:rPr lang="en-US" dirty="0" smtClean="0"/>
            </a:br>
            <a:r>
              <a:rPr lang="en-US" dirty="0" smtClean="0"/>
              <a:t>minor gases’ abundances</a:t>
            </a:r>
            <a:endParaRPr 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204390" y="1393928"/>
            <a:ext cx="6801323" cy="80995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0" rIns="0" bIns="0" rtlCol="0" anchor="ctr"/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MIN</a:t>
            </a:r>
            <a:r>
              <a:rPr lang="en-US" dirty="0">
                <a:solidFill>
                  <a:prstClr val="black"/>
                </a:solidFill>
              </a:rPr>
              <a:t>: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20 ppmv, SO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0 ppmv, CO 10 ppmv, OCS 0 </a:t>
            </a:r>
            <a:r>
              <a:rPr lang="en-US" dirty="0" smtClean="0">
                <a:solidFill>
                  <a:prstClr val="black"/>
                </a:solidFill>
              </a:rPr>
              <a:t>ppmv (z&lt; 52 km)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MIN2</a:t>
            </a:r>
            <a:r>
              <a:rPr lang="en-US" dirty="0" smtClean="0">
                <a:solidFill>
                  <a:prstClr val="black"/>
                </a:solidFill>
              </a:rPr>
              <a:t>: Same as MIN, but SO</a:t>
            </a:r>
            <a:r>
              <a:rPr lang="en-US" baseline="-25000" dirty="0" smtClean="0">
                <a:solidFill>
                  <a:prstClr val="black"/>
                </a:solidFill>
              </a:rPr>
              <a:t>2</a:t>
            </a:r>
            <a:r>
              <a:rPr lang="en-US" dirty="0" smtClean="0">
                <a:solidFill>
                  <a:prstClr val="black"/>
                </a:solidFill>
              </a:rPr>
              <a:t> 80 ppmv </a:t>
            </a:r>
            <a:r>
              <a:rPr lang="en-US" dirty="0">
                <a:solidFill>
                  <a:prstClr val="black"/>
                </a:solidFill>
              </a:rPr>
              <a:t>(z&lt; 52 km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r>
              <a:rPr lang="en-US" dirty="0">
                <a:solidFill>
                  <a:prstClr val="black"/>
                </a:solidFill>
              </a:rPr>
              <a:t/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MAX</a:t>
            </a:r>
            <a:r>
              <a:rPr lang="en-US" dirty="0">
                <a:solidFill>
                  <a:prstClr val="black"/>
                </a:solidFill>
              </a:rPr>
              <a:t>: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50 ppmv, SO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300 ppmv, CO 50 ppmv, OCS 5 </a:t>
            </a:r>
            <a:r>
              <a:rPr lang="en-US" dirty="0" smtClean="0">
                <a:solidFill>
                  <a:prstClr val="black"/>
                </a:solidFill>
              </a:rPr>
              <a:t>ppmv (z&lt; 52 km)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147" name="Picture 3" descr="C:\Venus\paper\Net thermal flux\img\Photoshop\minmax_C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738" y="2267991"/>
            <a:ext cx="5261262" cy="420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4534" y="5446890"/>
            <a:ext cx="2028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Tomasko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1985)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46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+mn-lt"/>
              </a:rPr>
              <a:t>We calculated thermal flux of Venus from 0 km to 100 </a:t>
            </a:r>
            <a:r>
              <a:rPr lang="en-US" dirty="0">
                <a:latin typeface="+mn-lt"/>
              </a:rPr>
              <a:t>km </a:t>
            </a:r>
            <a:r>
              <a:rPr lang="en-US" dirty="0" smtClean="0">
                <a:latin typeface="+mn-lt"/>
              </a:rPr>
              <a:t>altitude.</a:t>
            </a:r>
            <a:endParaRPr lang="en-US" dirty="0">
              <a:latin typeface="+mn-lt"/>
            </a:endParaRPr>
          </a:p>
          <a:p>
            <a:pPr lvl="0"/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Calibri"/>
              </a:rPr>
              <a:t>The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in-situ net thermal flux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profiles are successfully simulated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using the observed range of minor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gaseous abundances.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Sensitivity of net thermal flux on minor </a:t>
            </a:r>
            <a:r>
              <a:rPr lang="en-US" dirty="0">
                <a:latin typeface="+mn-lt"/>
              </a:rPr>
              <a:t>gases </a:t>
            </a:r>
            <a:r>
              <a:rPr lang="en-US" dirty="0" smtClean="0">
                <a:latin typeface="+mn-lt"/>
              </a:rPr>
              <a:t>abundance below the clouds:</a:t>
            </a:r>
          </a:p>
          <a:p>
            <a:pPr lvl="1"/>
            <a:r>
              <a:rPr lang="en-US" dirty="0" smtClean="0">
                <a:latin typeface="+mn-lt"/>
              </a:rPr>
              <a:t>Important opacity sources are SO</a:t>
            </a:r>
            <a:r>
              <a:rPr lang="en-US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 (0-300 ppm)</a:t>
            </a:r>
            <a:r>
              <a:rPr lang="en-US" dirty="0" smtClean="0">
                <a:latin typeface="+mj-lt"/>
              </a:rPr>
              <a:t>, </a:t>
            </a:r>
            <a:r>
              <a:rPr lang="en-US" dirty="0" smtClean="0">
                <a:latin typeface="+mn-lt"/>
              </a:rPr>
              <a:t>H</a:t>
            </a:r>
            <a:r>
              <a:rPr lang="en-US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O  (20-50 ppm, but high potential), OCS.</a:t>
            </a:r>
          </a:p>
          <a:p>
            <a:pPr lvl="1"/>
            <a:r>
              <a:rPr lang="en-US" dirty="0" smtClean="0">
                <a:latin typeface="+mn-lt"/>
              </a:rPr>
              <a:t>Weak influences from clouds, lower haze, </a:t>
            </a:r>
            <a:r>
              <a:rPr lang="en-US" dirty="0" err="1" smtClean="0">
                <a:latin typeface="+mn-lt"/>
              </a:rPr>
              <a:t>HCl</a:t>
            </a:r>
            <a:r>
              <a:rPr lang="en-US" dirty="0" smtClean="0">
                <a:latin typeface="+mn-lt"/>
              </a:rPr>
              <a:t>, and CO.</a:t>
            </a:r>
          </a:p>
          <a:p>
            <a:pPr lvl="1"/>
            <a:r>
              <a:rPr lang="en-US" dirty="0" smtClean="0">
                <a:latin typeface="+mn-lt"/>
              </a:rPr>
              <a:t>All cases do not affect net thermal flux above the clouds.</a:t>
            </a:r>
          </a:p>
          <a:p>
            <a:pPr marL="0" indent="0">
              <a:buNone/>
            </a:pPr>
            <a:endParaRPr lang="en-US" b="1" u="sng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Further studies: Solar heating comparison, cloud level convection with variable thermal heating at the cloud bottom, volcanic degassing effects on the atmosphere.</a:t>
            </a:r>
          </a:p>
          <a:p>
            <a:endParaRPr lang="en-US" dirty="0">
              <a:latin typeface="+mn-lt"/>
            </a:endParaRPr>
          </a:p>
          <a:p>
            <a:r>
              <a:rPr lang="en-US" dirty="0" smtClean="0">
                <a:latin typeface="+mn-lt"/>
              </a:rPr>
              <a:t>The result will be submitted</a:t>
            </a: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very soon.</a:t>
            </a:r>
          </a:p>
        </p:txBody>
      </p:sp>
    </p:spTree>
    <p:extLst>
      <p:ext uri="{BB962C8B-B14F-4D97-AF65-F5344CB8AC3E}">
        <p14:creationId xmlns:p14="http://schemas.microsoft.com/office/powerpoint/2010/main" val="195576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2719</TotalTime>
  <Words>725</Words>
  <Application>Microsoft Office PowerPoint</Application>
  <PresentationFormat>화면 슬라이드 쇼(4:3)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Sensitivity of net thermal flux to abundance of trace gases in the Venus atmosphere below the clouds</vt:lpstr>
      <vt:lpstr>In-situ observation from Pioneer Venus</vt:lpstr>
      <vt:lpstr>Minor gases below the clouds</vt:lpstr>
      <vt:lpstr>Data and method (1)</vt:lpstr>
      <vt:lpstr>Data and method (2)</vt:lpstr>
      <vt:lpstr>CO2-CO2 CIA new data (2650-3130 cm-1)</vt:lpstr>
      <vt:lpstr>Data and method (4) CO2</vt:lpstr>
      <vt:lpstr>Results (1) Clouds</vt:lpstr>
      <vt:lpstr>Results (2) Minor gases SO2 0-300 ppmv (z&lt;52 km)</vt:lpstr>
      <vt:lpstr>Influence of SO2</vt:lpstr>
      <vt:lpstr>Results (2) Minor gases H2O and OCS</vt:lpstr>
      <vt:lpstr>Results (3) Minimum and Maximum minor gases’ abundances</vt:lpstr>
      <vt:lpstr>Results (3) Minimum and Maximum minor gases’ abundances</vt:lpstr>
      <vt:lpstr>Results (3) Minimum and Maximum minor gases’ abundances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 thermal flux profile calculation of the Venus atmosphere below the clouds</dc:title>
  <dc:creator>Yeon Joo Lee</dc:creator>
  <cp:lastModifiedBy>Yeon Joo Lee</cp:lastModifiedBy>
  <cp:revision>279</cp:revision>
  <cp:lastPrinted>2015-09-05T07:47:42Z</cp:lastPrinted>
  <dcterms:created xsi:type="dcterms:W3CDTF">2015-09-03T06:36:52Z</dcterms:created>
  <dcterms:modified xsi:type="dcterms:W3CDTF">2016-04-07T06:23:17Z</dcterms:modified>
</cp:coreProperties>
</file>