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338" r:id="rId3"/>
    <p:sldId id="334" r:id="rId4"/>
    <p:sldId id="337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</p:sldIdLst>
  <p:sldSz cx="9144000" cy="6858000" type="screen4x3"/>
  <p:notesSz cx="6858000" cy="9144000"/>
  <p:defaultTextStyle>
    <a:defPPr>
      <a:defRPr lang="fr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8A600"/>
    <a:srgbClr val="0E1116"/>
    <a:srgbClr val="111111"/>
    <a:srgbClr val="1C1C1C"/>
    <a:srgbClr val="080808"/>
    <a:srgbClr val="5A78A3"/>
    <a:srgbClr val="003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26" autoAdjust="0"/>
    <p:restoredTop sz="94660"/>
  </p:normalViewPr>
  <p:slideViewPr>
    <p:cSldViewPr>
      <p:cViewPr varScale="1">
        <p:scale>
          <a:sx n="62" d="100"/>
          <a:sy n="62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3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1558453-8C4D-41B8-82C9-CEEF3792038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5653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noProof="0" smtClean="0"/>
              <a:t>Click to edit Master text styles</a:t>
            </a:r>
          </a:p>
          <a:p>
            <a:pPr lvl="1"/>
            <a:r>
              <a:rPr lang="fr-BE" noProof="0" smtClean="0"/>
              <a:t>Second level</a:t>
            </a:r>
          </a:p>
          <a:p>
            <a:pPr lvl="2"/>
            <a:r>
              <a:rPr lang="fr-BE" noProof="0" smtClean="0"/>
              <a:t>Third level</a:t>
            </a:r>
          </a:p>
          <a:p>
            <a:pPr lvl="3"/>
            <a:r>
              <a:rPr lang="fr-BE" noProof="0" smtClean="0"/>
              <a:t>Fourth level</a:t>
            </a:r>
          </a:p>
          <a:p>
            <a:pPr lvl="4"/>
            <a:r>
              <a:rPr lang="fr-BE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1C82BAE-2D57-4FE2-B406-5A00F534BFB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7878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BE" altLang="nl-BE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7367B2-DCA4-4A23-B6ED-AF46E078BC7A}" type="slidenum">
              <a:rPr lang="fr-BE" altLang="nl-BE" smtClean="0"/>
              <a:pPr eaLnBrk="1" hangingPunct="1">
                <a:spcBef>
                  <a:spcPct val="0"/>
                </a:spcBef>
              </a:pPr>
              <a:t>1</a:t>
            </a:fld>
            <a:endParaRPr lang="fr-BE" altLang="nl-B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Gill Sans MT" panose="020B0502020104020203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61891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6" y="360834"/>
            <a:ext cx="9036496" cy="547886"/>
          </a:xfrm>
          <a:prstGeom prst="rect">
            <a:avLst/>
          </a:prstGeom>
        </p:spPr>
        <p:txBody>
          <a:bodyPr/>
          <a:lstStyle>
            <a:lvl1pPr algn="l">
              <a:defRPr sz="3400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Gill Sans MT" panose="020B0502020104020203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 sz="2000">
                <a:latin typeface="Gill Sans MT" panose="020B0502020104020203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Gill Sans MT" panose="020B0502020104020203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 sz="1800">
                <a:latin typeface="Gill Sans MT" panose="020B0502020104020203" pitchFamily="34" charset="0"/>
              </a:defRPr>
            </a:lvl4pPr>
            <a:lvl5pPr>
              <a:defRPr sz="18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3441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28922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378904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Gill Sans MT" panose="020B05020201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291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ill Sans MT" panose="020B0502020104020203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 sz="2000">
                <a:latin typeface="Gill Sans MT" panose="020B0502020104020203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Gill Sans MT" panose="020B0502020104020203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 sz="1800">
                <a:latin typeface="Gill Sans MT" panose="020B0502020104020203" pitchFamily="34" charset="0"/>
              </a:defRPr>
            </a:lvl4pPr>
            <a:lvl5pPr>
              <a:defRPr sz="1800">
                <a:latin typeface="Gill Sans MT" panose="020B05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ill Sans MT" panose="020B0502020104020203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 sz="2000">
                <a:latin typeface="Gill Sans MT" panose="020B0502020104020203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Gill Sans MT" panose="020B0502020104020203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 sz="1800">
                <a:latin typeface="Gill Sans MT" panose="020B0502020104020203" pitchFamily="34" charset="0"/>
              </a:defRPr>
            </a:lvl4pPr>
            <a:lvl5pPr>
              <a:defRPr sz="1800">
                <a:latin typeface="Gill Sans MT" panose="020B05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4016" y="360834"/>
            <a:ext cx="9036496" cy="547886"/>
          </a:xfrm>
          <a:prstGeom prst="rect">
            <a:avLst/>
          </a:prstGeom>
        </p:spPr>
        <p:txBody>
          <a:bodyPr/>
          <a:lstStyle>
            <a:lvl1pPr algn="l">
              <a:defRPr sz="3400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3623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Gill Sans MT" panose="020B05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ill Sans MT" panose="020B0502020104020203" pitchFamily="34" charset="0"/>
              </a:defRPr>
            </a:lvl1pPr>
            <a:lvl2pPr>
              <a:defRPr sz="2000">
                <a:latin typeface="Gill Sans MT" panose="020B0502020104020203" pitchFamily="34" charset="0"/>
              </a:defRPr>
            </a:lvl2pPr>
            <a:lvl3pPr>
              <a:defRPr sz="1800">
                <a:latin typeface="Gill Sans MT" panose="020B0502020104020203" pitchFamily="34" charset="0"/>
              </a:defRPr>
            </a:lvl3pPr>
            <a:lvl4pPr>
              <a:defRPr sz="1600">
                <a:latin typeface="Gill Sans MT" panose="020B0502020104020203" pitchFamily="34" charset="0"/>
              </a:defRPr>
            </a:lvl4pPr>
            <a:lvl5pPr>
              <a:defRPr sz="1600">
                <a:latin typeface="Gill Sans MT" panose="020B05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Gill Sans MT" panose="020B05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ill Sans MT" panose="020B0502020104020203" pitchFamily="34" charset="0"/>
              </a:defRPr>
            </a:lvl1pPr>
            <a:lvl2pPr>
              <a:defRPr sz="2000">
                <a:latin typeface="Gill Sans MT" panose="020B0502020104020203" pitchFamily="34" charset="0"/>
              </a:defRPr>
            </a:lvl2pPr>
            <a:lvl3pPr>
              <a:defRPr sz="1800">
                <a:latin typeface="Gill Sans MT" panose="020B0502020104020203" pitchFamily="34" charset="0"/>
              </a:defRPr>
            </a:lvl3pPr>
            <a:lvl4pPr>
              <a:defRPr sz="1600">
                <a:latin typeface="Gill Sans MT" panose="020B0502020104020203" pitchFamily="34" charset="0"/>
              </a:defRPr>
            </a:lvl4pPr>
            <a:lvl5pPr>
              <a:defRPr sz="1600">
                <a:latin typeface="Gill Sans MT" panose="020B05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6" y="360834"/>
            <a:ext cx="9036496" cy="547886"/>
          </a:xfrm>
          <a:prstGeom prst="rect">
            <a:avLst/>
          </a:prstGeom>
        </p:spPr>
        <p:txBody>
          <a:bodyPr/>
          <a:lstStyle>
            <a:lvl1pPr algn="l">
              <a:defRPr sz="3400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69100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16" y="360834"/>
            <a:ext cx="9036496" cy="547886"/>
          </a:xfrm>
          <a:prstGeom prst="rect">
            <a:avLst/>
          </a:prstGeom>
        </p:spPr>
        <p:txBody>
          <a:bodyPr/>
          <a:lstStyle>
            <a:lvl1pPr algn="l">
              <a:defRPr sz="3400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4537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76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3024336" cy="760859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24744"/>
            <a:ext cx="5111750" cy="583264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ill Sans MT" panose="020B0502020104020203" pitchFamily="34" charset="0"/>
              </a:defRPr>
            </a:lvl1pPr>
            <a:lvl2pPr>
              <a:defRPr sz="2800">
                <a:latin typeface="Gill Sans MT" panose="020B0502020104020203" pitchFamily="34" charset="0"/>
              </a:defRPr>
            </a:lvl2pPr>
            <a:lvl3pPr>
              <a:defRPr sz="2400">
                <a:latin typeface="Gill Sans MT" panose="020B0502020104020203" pitchFamily="34" charset="0"/>
              </a:defRPr>
            </a:lvl3pPr>
            <a:lvl4pPr>
              <a:defRPr sz="2000">
                <a:latin typeface="Gill Sans MT" panose="020B0502020104020203" pitchFamily="34" charset="0"/>
              </a:defRPr>
            </a:lvl4pPr>
            <a:lvl5pPr>
              <a:defRPr sz="2000">
                <a:latin typeface="Gill Sans MT" panose="020B05020201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833" y="1988840"/>
            <a:ext cx="3061048" cy="3672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ill Sans MT" panose="020B05020201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405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22575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3792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ill Sans MT" panose="020B05020201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92490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ill Sans MT" panose="020B05020201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323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7544" y="1105867"/>
            <a:ext cx="8229600" cy="5203453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>
                <a:latin typeface="Gill Sans MT" panose="020B0502020104020203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latin typeface="Gill Sans MT" panose="020B0502020104020203" pitchFamily="34" charset="0"/>
              </a:defRPr>
            </a:lvl3pPr>
            <a:lvl4pPr marL="1600200" indent="-228600">
              <a:buFont typeface="Wingdings" panose="05000000000000000000" pitchFamily="2" charset="2"/>
              <a:buChar char="Ø"/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1016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4016" y="360834"/>
            <a:ext cx="9036496" cy="547886"/>
          </a:xfrm>
          <a:prstGeom prst="rect">
            <a:avLst/>
          </a:prstGeom>
        </p:spPr>
        <p:txBody>
          <a:bodyPr/>
          <a:lstStyle>
            <a:lvl1pPr algn="l">
              <a:defRPr sz="3400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7377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logo-bira_iasb-201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41"/>
          <a:stretch>
            <a:fillRect/>
          </a:stretch>
        </p:blipFill>
        <p:spPr bwMode="auto">
          <a:xfrm>
            <a:off x="8459788" y="39688"/>
            <a:ext cx="684212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Box 4"/>
          <p:cNvSpPr txBox="1">
            <a:spLocks noChangeArrowheads="1"/>
          </p:cNvSpPr>
          <p:nvPr userDrawn="1"/>
        </p:nvSpPr>
        <p:spPr bwMode="auto">
          <a:xfrm>
            <a:off x="-107950" y="836613"/>
            <a:ext cx="9450388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nl-BE" altLang="nl-BE" sz="400" dirty="0" smtClean="0">
                <a:solidFill>
                  <a:srgbClr val="999999"/>
                </a:solidFill>
                <a:latin typeface="Verdana" pitchFamily="34" charset="0"/>
                <a:cs typeface="Arial" pitchFamily="34" charset="0"/>
              </a:rPr>
              <a:t>KONINKLIJK BELGISCH INSTITUUT VOOR RUIMTE-AERONOMIE INSTITUT ROYAL D’AERONOMIE SPATIALE DE BELGIQUE ROYAL BELGIAN INSTITUTE OF SPACE AERONOMY KONINKLIJK BELGISCH INSTITUUT VOOR RUIMTE-AERONOMIE INSTITUT ROYAL D’AERONOMIE SPATIALE DE BELGIQUE ROYAL BELGIAN INSTITUTE OF SPACE AERONOMY KONINKLIJK</a:t>
            </a:r>
          </a:p>
        </p:txBody>
      </p:sp>
      <p:pic>
        <p:nvPicPr>
          <p:cNvPr id="1028" name="Picture 8" descr="belspo_en_150trans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263" y="6556375"/>
            <a:ext cx="2873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9" descr="BEtran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438" y="6602413"/>
            <a:ext cx="255587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Box 1"/>
          <p:cNvSpPr txBox="1">
            <a:spLocks noChangeArrowheads="1"/>
          </p:cNvSpPr>
          <p:nvPr userDrawn="1"/>
        </p:nvSpPr>
        <p:spPr bwMode="auto">
          <a:xfrm>
            <a:off x="0" y="6596063"/>
            <a:ext cx="35639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BE" altLang="fr-FR" sz="1100" dirty="0" smtClean="0">
                <a:solidFill>
                  <a:schemeClr val="bg2"/>
                </a:solidFill>
              </a:rPr>
              <a:t>Venus 2016, Oxford, UK, 4-8 April (2016)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.jpeg"/><Relationship Id="rId4" Type="http://schemas.openxmlformats.org/officeDocument/2006/relationships/image" Target="../media/image5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jpeg"/><Relationship Id="rId7" Type="http://schemas.openxmlformats.org/officeDocument/2006/relationships/image" Target="../media/image17.emf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emf"/><Relationship Id="rId4" Type="http://schemas.openxmlformats.org/officeDocument/2006/relationships/image" Target="../media/image14.jpeg"/><Relationship Id="rId9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tiff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0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13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113221616"/>
              </p:ext>
            </p:extLst>
          </p:nvPr>
        </p:nvGraphicFramePr>
        <p:xfrm>
          <a:off x="0" y="-315913"/>
          <a:ext cx="9144000" cy="7620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Image" r:id="rId5" imgW="9701587" imgH="6336508" progId="Photoshop.Image.8">
                  <p:embed/>
                </p:oleObj>
              </mc:Choice>
              <mc:Fallback>
                <p:oleObj name="Image" r:id="rId5" imgW="9701587" imgH="6336508" progId="Photoshop.Image.8">
                  <p:embed/>
                  <p:pic>
                    <p:nvPicPr>
                      <p:cNvPr id="0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15913"/>
                        <a:ext cx="9144000" cy="76200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ext Box 31"/>
          <p:cNvSpPr txBox="1">
            <a:spLocks noChangeArrowheads="1"/>
          </p:cNvSpPr>
          <p:nvPr/>
        </p:nvSpPr>
        <p:spPr bwMode="auto">
          <a:xfrm>
            <a:off x="323850" y="1916113"/>
            <a:ext cx="6264275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BE" altLang="nl-BE" dirty="0">
                <a:solidFill>
                  <a:schemeClr val="bg1"/>
                </a:solidFill>
                <a:latin typeface="Gill Sans MT" pitchFamily="34" charset="0"/>
              </a:rPr>
              <a:t>A.C. </a:t>
            </a:r>
            <a:r>
              <a:rPr lang="fr-BE" altLang="nl-BE" dirty="0" err="1">
                <a:solidFill>
                  <a:schemeClr val="bg1"/>
                </a:solidFill>
                <a:latin typeface="Gill Sans MT" pitchFamily="34" charset="0"/>
              </a:rPr>
              <a:t>Vandaele</a:t>
            </a:r>
            <a:r>
              <a:rPr lang="fr-BE" altLang="nl-BE" dirty="0">
                <a:solidFill>
                  <a:schemeClr val="bg1"/>
                </a:solidFill>
                <a:latin typeface="Gill Sans MT" pitchFamily="34" charset="0"/>
              </a:rPr>
              <a:t>, </a:t>
            </a: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A. </a:t>
            </a:r>
            <a:r>
              <a:rPr lang="fr-BE" altLang="nl-BE" dirty="0" err="1" smtClean="0">
                <a:solidFill>
                  <a:schemeClr val="bg1"/>
                </a:solidFill>
                <a:latin typeface="Gill Sans MT" pitchFamily="34" charset="0"/>
              </a:rPr>
              <a:t>Mahieux</a:t>
            </a: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, V. </a:t>
            </a:r>
            <a:r>
              <a:rPr lang="fr-BE" altLang="nl-BE" dirty="0" err="1" smtClean="0">
                <a:solidFill>
                  <a:schemeClr val="bg1"/>
                </a:solidFill>
                <a:latin typeface="Gill Sans MT" pitchFamily="34" charset="0"/>
              </a:rPr>
              <a:t>Wilquet</a:t>
            </a: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, S. Chamberlain, B. </a:t>
            </a:r>
            <a:r>
              <a:rPr lang="fr-BE" altLang="nl-BE" dirty="0" err="1" smtClean="0">
                <a:solidFill>
                  <a:schemeClr val="bg1"/>
                </a:solidFill>
                <a:latin typeface="Gill Sans MT" pitchFamily="34" charset="0"/>
              </a:rPr>
              <a:t>Ristic</a:t>
            </a: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, </a:t>
            </a:r>
            <a:b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</a:b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S. Robert, </a:t>
            </a:r>
            <a:r>
              <a:rPr lang="fr-BE" altLang="nl-BE" dirty="0">
                <a:solidFill>
                  <a:schemeClr val="bg1"/>
                </a:solidFill>
                <a:latin typeface="Gill Sans MT" pitchFamily="34" charset="0"/>
              </a:rPr>
              <a:t>I.R. </a:t>
            </a: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Thomas, L. </a:t>
            </a:r>
            <a:r>
              <a:rPr lang="fr-BE" altLang="nl-BE" dirty="0" err="1" smtClean="0">
                <a:solidFill>
                  <a:schemeClr val="bg1"/>
                </a:solidFill>
                <a:latin typeface="Gill Sans MT" pitchFamily="34" charset="0"/>
              </a:rPr>
              <a:t>Trompet</a:t>
            </a: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, and J.-L. </a:t>
            </a:r>
            <a:r>
              <a:rPr lang="fr-BE" altLang="nl-BE" dirty="0" err="1" smtClean="0">
                <a:solidFill>
                  <a:schemeClr val="bg1"/>
                </a:solidFill>
                <a:latin typeface="Gill Sans MT" pitchFamily="34" charset="0"/>
              </a:rPr>
              <a:t>Bertaux</a:t>
            </a:r>
            <a:endParaRPr lang="fr-BE" altLang="nl-BE" dirty="0">
              <a:solidFill>
                <a:schemeClr val="bg1"/>
              </a:solidFill>
              <a:latin typeface="Gill Sans MT" pitchFamily="34" charset="0"/>
            </a:endParaRPr>
          </a:p>
          <a:p>
            <a:pPr eaLnBrk="1" hangingPunct="1"/>
            <a:endParaRPr lang="fr-BE" altLang="nl-BE" dirty="0">
              <a:solidFill>
                <a:schemeClr val="bg1"/>
              </a:solidFill>
              <a:latin typeface="Gill Sans MT" pitchFamily="34" charset="0"/>
            </a:endParaRPr>
          </a:p>
          <a:p>
            <a:pPr eaLnBrk="1" hangingPunct="1"/>
            <a:endParaRPr lang="fr-BE" altLang="nl-BE" dirty="0">
              <a:solidFill>
                <a:schemeClr val="bg1"/>
              </a:solidFill>
              <a:latin typeface="Gill Sans MT" pitchFamily="34" charset="0"/>
            </a:endParaRPr>
          </a:p>
          <a:p>
            <a:pPr eaLnBrk="1" hangingPunct="1"/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(1) Royal </a:t>
            </a:r>
            <a:r>
              <a:rPr lang="fr-BE" altLang="nl-BE" dirty="0" err="1">
                <a:solidFill>
                  <a:schemeClr val="bg1"/>
                </a:solidFill>
                <a:latin typeface="Gill Sans MT" pitchFamily="34" charset="0"/>
              </a:rPr>
              <a:t>Belgian</a:t>
            </a:r>
            <a:r>
              <a:rPr lang="fr-BE" altLang="nl-BE" dirty="0">
                <a:solidFill>
                  <a:schemeClr val="bg1"/>
                </a:solidFill>
                <a:latin typeface="Gill Sans MT" pitchFamily="34" charset="0"/>
              </a:rPr>
              <a:t> Institute for </a:t>
            </a:r>
            <a:r>
              <a:rPr lang="fr-BE" altLang="nl-BE" dirty="0" err="1">
                <a:solidFill>
                  <a:schemeClr val="bg1"/>
                </a:solidFill>
                <a:latin typeface="Gill Sans MT" pitchFamily="34" charset="0"/>
              </a:rPr>
              <a:t>Space</a:t>
            </a:r>
            <a:r>
              <a:rPr lang="fr-BE" altLang="nl-BE" dirty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fr-BE" altLang="nl-BE" dirty="0" err="1">
                <a:solidFill>
                  <a:schemeClr val="bg1"/>
                </a:solidFill>
                <a:latin typeface="Gill Sans MT" pitchFamily="34" charset="0"/>
              </a:rPr>
              <a:t>Aeronomy</a:t>
            </a:r>
            <a:r>
              <a:rPr lang="fr-BE" altLang="nl-BE" dirty="0">
                <a:solidFill>
                  <a:schemeClr val="bg1"/>
                </a:solidFill>
                <a:latin typeface="Gill Sans MT" pitchFamily="34" charset="0"/>
              </a:rPr>
              <a:t> (BIRA-IASB</a:t>
            </a:r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), Brussels, </a:t>
            </a:r>
            <a:r>
              <a:rPr lang="fr-BE" altLang="nl-BE" dirty="0" err="1" smtClean="0">
                <a:solidFill>
                  <a:schemeClr val="bg1"/>
                </a:solidFill>
                <a:latin typeface="Gill Sans MT" pitchFamily="34" charset="0"/>
              </a:rPr>
              <a:t>Belgium</a:t>
            </a:r>
            <a:endParaRPr lang="fr-BE" altLang="nl-BE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eaLnBrk="1" hangingPunct="1"/>
            <a:r>
              <a:rPr lang="fr-BE" altLang="nl-BE" dirty="0" smtClean="0">
                <a:solidFill>
                  <a:schemeClr val="bg1"/>
                </a:solidFill>
                <a:latin typeface="Gill Sans MT" pitchFamily="34" charset="0"/>
              </a:rPr>
              <a:t>(2) LATMOS, Paris, France</a:t>
            </a:r>
            <a:endParaRPr lang="fr-BE" altLang="nl-BE" dirty="0">
              <a:solidFill>
                <a:schemeClr val="bg1"/>
              </a:solidFill>
              <a:latin typeface="Gill Sans MT" pitchFamily="34" charset="0"/>
            </a:endParaRPr>
          </a:p>
          <a:p>
            <a:pPr eaLnBrk="1" hangingPunct="1"/>
            <a:endParaRPr lang="fr-BE" altLang="nl-BE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pic>
        <p:nvPicPr>
          <p:cNvPr id="2052" name="Picture 41" descr="logo-bira_iasb-20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2195512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-50800" y="1700213"/>
            <a:ext cx="937577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BE" altLang="nl-BE" sz="400">
                <a:solidFill>
                  <a:srgbClr val="999999"/>
                </a:solidFill>
                <a:latin typeface="Verdana" pitchFamily="34" charset="0"/>
                <a:cs typeface="Arial" charset="0"/>
              </a:rPr>
              <a:t>KONINKLIJK BELGISCH INSTITUUT VOOR RUIMTE-AERONOMIE INSTITUT ROYAL D’AERONOMIE SPATIALE DE BELGIQUE ROYAL BELGIAN INSTITUTE OF SPACE AERONOMY KONINKLIJK BELGISCH INSTITUUT VOOR RUIMTE-AERONOMIE INSTITUT ROYAL D’AERONOMIE SPATIALE DE BELGIQUE ROYAL BELGIAN INSTITUTE OF SPACE AERONOMY KONINKLIJK</a:t>
            </a:r>
          </a:p>
        </p:txBody>
      </p:sp>
      <p:sp>
        <p:nvSpPr>
          <p:cNvPr id="2054" name="TextBox 4"/>
          <p:cNvSpPr txBox="1">
            <a:spLocks noChangeArrowheads="1"/>
          </p:cNvSpPr>
          <p:nvPr/>
        </p:nvSpPr>
        <p:spPr bwMode="auto">
          <a:xfrm>
            <a:off x="-50800" y="6453188"/>
            <a:ext cx="937577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BE" altLang="nl-BE" sz="400">
                <a:solidFill>
                  <a:srgbClr val="999999"/>
                </a:solidFill>
                <a:latin typeface="Verdana" pitchFamily="34" charset="0"/>
                <a:cs typeface="Arial" charset="0"/>
              </a:rPr>
              <a:t>KONINKLIJK BELGISCH INSTITUUT VOOR RUIMTE-AERONOMIE INSTITUT ROYAL D’AERONOMIE SPATIALE DE BELGIQUE ROYAL BELGIAN INSTITUTE OF SPACE AERONOMY KONINKLIJK BELGISCH INSTITUUT VOOR RUIMTE-AERONOMIE INSTITUT ROYAL D’AERONOMIE SPATIALE DE BELGIQUE ROYAL BELGIAN INSTITUTE OF SPACE AERONOMY KONINKLIJK</a:t>
            </a:r>
          </a:p>
        </p:txBody>
      </p:sp>
      <p:pic>
        <p:nvPicPr>
          <p:cNvPr id="2055" name="Picture 46" descr="eitprom_soho_bi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221163"/>
            <a:ext cx="1068388" cy="1079500"/>
          </a:xfrm>
          <a:prstGeom prst="rect">
            <a:avLst/>
          </a:prstGeom>
          <a:noFill/>
          <a:ln w="1270" algn="in">
            <a:solidFill>
              <a:srgbClr val="D5993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056" name="Picture 47" descr="ESA_01645-A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3068638"/>
            <a:ext cx="1068388" cy="1081087"/>
          </a:xfrm>
          <a:prstGeom prst="rect">
            <a:avLst/>
          </a:prstGeom>
          <a:noFill/>
          <a:ln w="1270" algn="in">
            <a:solidFill>
              <a:srgbClr val="D5993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057" name="Picture 48" descr="Mars_nasa_jpl_sca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916113"/>
            <a:ext cx="1069975" cy="1060450"/>
          </a:xfrm>
          <a:prstGeom prst="rect">
            <a:avLst/>
          </a:prstGeom>
          <a:noFill/>
          <a:ln w="1270" algn="in">
            <a:solidFill>
              <a:srgbClr val="D5993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058" name="Text Box 13"/>
          <p:cNvSpPr txBox="1">
            <a:spLocks noChangeArrowheads="1"/>
          </p:cNvSpPr>
          <p:nvPr/>
        </p:nvSpPr>
        <p:spPr bwMode="auto">
          <a:xfrm>
            <a:off x="2700338" y="-171450"/>
            <a:ext cx="626427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BE" altLang="nl-BE" sz="2800" dirty="0" err="1" smtClean="0">
                <a:solidFill>
                  <a:schemeClr val="bg1"/>
                </a:solidFill>
                <a:latin typeface="Gill Sans MT" pitchFamily="34" charset="0"/>
              </a:rPr>
              <a:t>Neutral</a:t>
            </a:r>
            <a:r>
              <a:rPr lang="fr-BE" altLang="nl-BE" sz="2800" dirty="0" smtClean="0">
                <a:solidFill>
                  <a:schemeClr val="bg1"/>
                </a:solidFill>
                <a:latin typeface="Gill Sans MT" pitchFamily="34" charset="0"/>
              </a:rPr>
              <a:t> composition of the Venus </a:t>
            </a:r>
            <a:r>
              <a:rPr lang="fr-BE" altLang="nl-BE" sz="2800" dirty="0" err="1" smtClean="0">
                <a:solidFill>
                  <a:schemeClr val="bg1"/>
                </a:solidFill>
                <a:latin typeface="Gill Sans MT" pitchFamily="34" charset="0"/>
              </a:rPr>
              <a:t>atmosphere</a:t>
            </a:r>
            <a:r>
              <a:rPr lang="fr-BE" altLang="nl-BE" sz="2800" dirty="0" smtClean="0">
                <a:solidFill>
                  <a:schemeClr val="bg1"/>
                </a:solidFill>
                <a:latin typeface="Gill Sans MT" pitchFamily="34" charset="0"/>
              </a:rPr>
              <a:t> </a:t>
            </a:r>
            <a:r>
              <a:rPr lang="fr-BE" altLang="nl-BE" sz="2800" dirty="0" err="1" smtClean="0">
                <a:solidFill>
                  <a:schemeClr val="bg1"/>
                </a:solidFill>
                <a:latin typeface="Gill Sans MT" pitchFamily="34" charset="0"/>
              </a:rPr>
              <a:t>measured</a:t>
            </a:r>
            <a:r>
              <a:rPr lang="fr-BE" altLang="nl-BE" sz="2800" dirty="0" smtClean="0">
                <a:solidFill>
                  <a:schemeClr val="bg1"/>
                </a:solidFill>
                <a:latin typeface="Gill Sans MT" pitchFamily="34" charset="0"/>
              </a:rPr>
              <a:t> by SPICAV/SOIR on </a:t>
            </a:r>
            <a:r>
              <a:rPr lang="fr-BE" altLang="nl-BE" sz="2800" dirty="0" err="1" smtClean="0">
                <a:solidFill>
                  <a:schemeClr val="bg1"/>
                </a:solidFill>
                <a:latin typeface="Gill Sans MT" pitchFamily="34" charset="0"/>
              </a:rPr>
              <a:t>board</a:t>
            </a:r>
            <a:r>
              <a:rPr lang="fr-BE" altLang="nl-BE" sz="2800" dirty="0" smtClean="0">
                <a:solidFill>
                  <a:schemeClr val="bg1"/>
                </a:solidFill>
                <a:latin typeface="Gill Sans MT" pitchFamily="34" charset="0"/>
              </a:rPr>
              <a:t> VEX: a compendium</a:t>
            </a:r>
            <a:endParaRPr lang="fr-FR" altLang="nl-BE" sz="2800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11" name="Picture 2" descr="C:\Users\arnaudm\Documents\IASB\2015_EuroVenus\ejdieifb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74182" y="3384731"/>
            <a:ext cx="820606" cy="358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NRS Log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68634"/>
            <a:ext cx="1296144" cy="82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Outline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The SOIR instrument</a:t>
            </a:r>
          </a:p>
          <a:p>
            <a:r>
              <a:rPr lang="fr-BE" dirty="0" smtClean="0"/>
              <a:t>SOIR thermal profiles</a:t>
            </a:r>
          </a:p>
          <a:p>
            <a:r>
              <a:rPr lang="fr-BE" dirty="0" smtClean="0"/>
              <a:t>Trace </a:t>
            </a:r>
            <a:r>
              <a:rPr lang="fr-BE" dirty="0" err="1" smtClean="0"/>
              <a:t>gases</a:t>
            </a:r>
            <a:endParaRPr lang="fr-BE" dirty="0" smtClean="0"/>
          </a:p>
          <a:p>
            <a:pPr lvl="1"/>
            <a:r>
              <a:rPr lang="fr-BE" dirty="0" smtClean="0"/>
              <a:t>SO</a:t>
            </a:r>
            <a:r>
              <a:rPr lang="fr-BE" baseline="-25000" dirty="0" smtClean="0"/>
              <a:t>2</a:t>
            </a:r>
          </a:p>
          <a:p>
            <a:pPr lvl="1"/>
            <a:r>
              <a:rPr lang="fr-BE" dirty="0" err="1" smtClean="0"/>
              <a:t>HCl</a:t>
            </a:r>
            <a:r>
              <a:rPr lang="fr-BE" dirty="0" smtClean="0"/>
              <a:t>, HF</a:t>
            </a:r>
          </a:p>
          <a:p>
            <a:pPr lvl="1"/>
            <a:r>
              <a:rPr lang="fr-BE" dirty="0" smtClean="0"/>
              <a:t>CO</a:t>
            </a:r>
          </a:p>
          <a:p>
            <a:pPr lvl="1"/>
            <a:r>
              <a:rPr lang="fr-BE" dirty="0" smtClean="0"/>
              <a:t>H</a:t>
            </a:r>
            <a:r>
              <a:rPr lang="fr-BE" baseline="-25000" dirty="0" smtClean="0"/>
              <a:t>2</a:t>
            </a:r>
            <a:r>
              <a:rPr lang="fr-BE" dirty="0" smtClean="0"/>
              <a:t>O/HDO</a:t>
            </a:r>
          </a:p>
          <a:p>
            <a:r>
              <a:rPr lang="fr-BE" dirty="0" err="1" smtClean="0"/>
              <a:t>Aerosols</a:t>
            </a:r>
            <a:r>
              <a:rPr lang="fr-BE" dirty="0" smtClean="0"/>
              <a:t>: </a:t>
            </a:r>
            <a:r>
              <a:rPr lang="fr-BE" dirty="0" err="1" smtClean="0"/>
              <a:t>Wilquet</a:t>
            </a:r>
            <a:r>
              <a:rPr lang="fr-BE" dirty="0" smtClean="0"/>
              <a:t> et al. (Poster Session 1)</a:t>
            </a:r>
          </a:p>
          <a:p>
            <a:r>
              <a:rPr lang="fr-BE" dirty="0" smtClean="0"/>
              <a:t>Last updates to the PSA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8654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144463" y="360363"/>
            <a:ext cx="9036050" cy="620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nl-BE" dirty="0" smtClean="0"/>
              <a:t>The SOIR instrument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107950" y="1196975"/>
            <a:ext cx="8229600" cy="4813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dirty="0"/>
              <a:t>Venus Express (</a:t>
            </a:r>
            <a:r>
              <a:rPr lang="en-US" sz="1400" dirty="0" err="1"/>
              <a:t>VEx</a:t>
            </a:r>
            <a:r>
              <a:rPr lang="en-US" sz="1400" dirty="0"/>
              <a:t>) - ESA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Launch in Baikonur in 2006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End in Dec. 2014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SOIR spectrometer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Channel of SPICAV/SOIR on </a:t>
            </a:r>
            <a:r>
              <a:rPr lang="en-US" sz="1200" dirty="0" err="1"/>
              <a:t>VEx</a:t>
            </a:r>
            <a:r>
              <a:rPr lang="en-US" sz="1200" dirty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Echelle grating + AOTF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2200 cm</a:t>
            </a:r>
            <a:r>
              <a:rPr lang="en-US" sz="1200" baseline="30000" dirty="0"/>
              <a:t>-1</a:t>
            </a:r>
            <a:r>
              <a:rPr lang="en-US" sz="1200" dirty="0"/>
              <a:t> to 4400 cm</a:t>
            </a:r>
            <a:r>
              <a:rPr lang="en-US" sz="1200" baseline="30000" dirty="0"/>
              <a:t>-1 </a:t>
            </a:r>
            <a:r>
              <a:rPr lang="en-US" sz="1200" dirty="0"/>
              <a:t>(2.2 µm to 4.4 µm)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Divided in 94 diffracting orders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Order width: 20 to 37 cm</a:t>
            </a:r>
            <a:r>
              <a:rPr lang="en-US" sz="1200" baseline="30000" dirty="0"/>
              <a:t>-1</a:t>
            </a: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1200" dirty="0"/>
              <a:t>Spectral resolution: 0.1 to 0.25 cm</a:t>
            </a:r>
            <a:r>
              <a:rPr lang="en-US" sz="1200" baseline="30000" dirty="0"/>
              <a:t>-1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Measures 4 orders per second during an occultation</a:t>
            </a:r>
          </a:p>
          <a:p>
            <a:pPr lvl="1" eaLnBrk="1" hangingPunct="1"/>
            <a:endParaRPr lang="nl-BE" altLang="nl-BE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52633" y="3888334"/>
            <a:ext cx="4996649" cy="2550547"/>
            <a:chOff x="485775" y="2968625"/>
            <a:chExt cx="8416844" cy="3991072"/>
          </a:xfrm>
        </p:grpSpPr>
        <p:pic>
          <p:nvPicPr>
            <p:cNvPr id="6" name="Picture 5" descr="Nevejans-Figure-4-detailed-optical-scheme-numbered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2938" y="3770313"/>
              <a:ext cx="4222750" cy="226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Dscn0471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5275" y="4327525"/>
              <a:ext cx="1671638" cy="126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DSC01901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6788" y="3284538"/>
              <a:ext cx="1433512" cy="1054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DSCN1386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463" y="3603625"/>
              <a:ext cx="1398587" cy="1062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SPICAV-SOIR-RICOR2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775" y="5049838"/>
              <a:ext cx="1565275" cy="1187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Line 10"/>
            <p:cNvSpPr>
              <a:spLocks noChangeAspect="1" noChangeShapeType="1"/>
            </p:cNvSpPr>
            <p:nvPr/>
          </p:nvSpPr>
          <p:spPr bwMode="auto">
            <a:xfrm>
              <a:off x="2044700" y="3887788"/>
              <a:ext cx="841375" cy="317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Line 11"/>
            <p:cNvSpPr>
              <a:spLocks noChangeAspect="1" noChangeShapeType="1"/>
            </p:cNvSpPr>
            <p:nvPr/>
          </p:nvSpPr>
          <p:spPr bwMode="auto">
            <a:xfrm flipH="1">
              <a:off x="5292725" y="4157663"/>
              <a:ext cx="995363" cy="3222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Line 12"/>
            <p:cNvSpPr>
              <a:spLocks noChangeAspect="1" noChangeShapeType="1"/>
            </p:cNvSpPr>
            <p:nvPr/>
          </p:nvSpPr>
          <p:spPr bwMode="auto">
            <a:xfrm flipH="1">
              <a:off x="6105525" y="5376863"/>
              <a:ext cx="569913" cy="254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13"/>
            <p:cNvSpPr>
              <a:spLocks noChangeAspect="1" noChangeShapeType="1"/>
            </p:cNvSpPr>
            <p:nvPr/>
          </p:nvSpPr>
          <p:spPr bwMode="auto">
            <a:xfrm flipV="1">
              <a:off x="2160588" y="4908550"/>
              <a:ext cx="757237" cy="67151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 Box 14"/>
            <p:cNvSpPr txBox="1">
              <a:spLocks noChangeAspect="1" noChangeArrowheads="1"/>
            </p:cNvSpPr>
            <p:nvPr/>
          </p:nvSpPr>
          <p:spPr bwMode="auto">
            <a:xfrm>
              <a:off x="6605587" y="5638800"/>
              <a:ext cx="2297032" cy="13003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/>
                <a:t>Collimation and camera lens together in 1 parabolic mirror</a:t>
              </a:r>
            </a:p>
          </p:txBody>
        </p:sp>
        <p:sp>
          <p:nvSpPr>
            <p:cNvPr id="16" name="Text Box 15"/>
            <p:cNvSpPr txBox="1">
              <a:spLocks noChangeAspect="1" noChangeArrowheads="1"/>
            </p:cNvSpPr>
            <p:nvPr/>
          </p:nvSpPr>
          <p:spPr bwMode="auto">
            <a:xfrm>
              <a:off x="536574" y="6237288"/>
              <a:ext cx="2659155" cy="7224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/>
                <a:t>Detector optics</a:t>
              </a:r>
            </a:p>
            <a:p>
              <a:pPr eaLnBrk="1" hangingPunct="1"/>
              <a:r>
                <a:rPr lang="en-US" sz="1200" dirty="0"/>
                <a:t>and detector</a:t>
              </a:r>
            </a:p>
          </p:txBody>
        </p:sp>
        <p:sp>
          <p:nvSpPr>
            <p:cNvPr id="17" name="Text Box 16"/>
            <p:cNvSpPr txBox="1">
              <a:spLocks noChangeAspect="1" noChangeArrowheads="1"/>
            </p:cNvSpPr>
            <p:nvPr/>
          </p:nvSpPr>
          <p:spPr bwMode="auto">
            <a:xfrm>
              <a:off x="1039664" y="3067814"/>
              <a:ext cx="1005035" cy="4334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/>
                <a:t>AOTF</a:t>
              </a:r>
            </a:p>
          </p:txBody>
        </p:sp>
        <p:sp>
          <p:nvSpPr>
            <p:cNvPr id="18" name="Text Box 17"/>
            <p:cNvSpPr txBox="1">
              <a:spLocks noChangeAspect="1" noChangeArrowheads="1"/>
            </p:cNvSpPr>
            <p:nvPr/>
          </p:nvSpPr>
          <p:spPr bwMode="auto">
            <a:xfrm>
              <a:off x="6884988" y="2968625"/>
              <a:ext cx="2017631" cy="4334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200" dirty="0"/>
                <a:t>Echelle grating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64907" y="2860884"/>
            <a:ext cx="2804646" cy="2115528"/>
            <a:chOff x="5773955" y="2780928"/>
            <a:chExt cx="2804646" cy="2115528"/>
          </a:xfrm>
        </p:grpSpPr>
        <p:pic>
          <p:nvPicPr>
            <p:cNvPr id="20" name="Picture 6" descr="486_19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61"/>
            <a:stretch>
              <a:fillRect/>
            </a:stretch>
          </p:blipFill>
          <p:spPr bwMode="auto">
            <a:xfrm>
              <a:off x="7164287" y="3827742"/>
              <a:ext cx="1414313" cy="106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7" descr="486_12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2780928"/>
              <a:ext cx="1414313" cy="1060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8" descr="486_14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4365" y="3827743"/>
              <a:ext cx="1425176" cy="106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9" descr="486_17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3955" y="2780928"/>
              <a:ext cx="1416349" cy="106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468" y="948798"/>
            <a:ext cx="2249524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581" y="5089553"/>
            <a:ext cx="2375297" cy="1619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144463" y="360363"/>
            <a:ext cx="9036050" cy="620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nl-BE" dirty="0" smtClean="0"/>
              <a:t>SOIR </a:t>
            </a:r>
            <a:r>
              <a:rPr lang="nl-BE" altLang="nl-BE" dirty="0" err="1" smtClean="0"/>
              <a:t>thermal</a:t>
            </a:r>
            <a:r>
              <a:rPr lang="nl-BE" altLang="nl-BE" dirty="0" smtClean="0"/>
              <a:t> </a:t>
            </a:r>
            <a:r>
              <a:rPr lang="nl-BE" altLang="nl-BE" dirty="0" err="1" smtClean="0"/>
              <a:t>profiles</a:t>
            </a:r>
            <a:r>
              <a:rPr lang="nl-BE" altLang="nl-BE" dirty="0" smtClean="0"/>
              <a:t>: </a:t>
            </a:r>
            <a:r>
              <a:rPr lang="nl-BE" altLang="nl-BE" dirty="0" err="1" smtClean="0"/>
              <a:t>Introduction</a:t>
            </a:r>
            <a:endParaRPr lang="nl-BE" altLang="nl-BE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107950" y="1196974"/>
            <a:ext cx="8229600" cy="5184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Bef>
                <a:spcPts val="500"/>
              </a:spcBef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</a:rPr>
              <a:t>SOIR measures the CO</a:t>
            </a:r>
            <a:r>
              <a:rPr lang="en-US" sz="1600" kern="1200" baseline="-25000" dirty="0">
                <a:solidFill>
                  <a:srgbClr val="2D2DB9"/>
                </a:solidFill>
                <a:latin typeface="Calibri" panose="020F0502020204030204" pitchFamily="34" charset="0"/>
              </a:rPr>
              <a:t>2</a:t>
            </a: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</a:rPr>
              <a:t> number density between 70 and 170 km (at max)</a:t>
            </a:r>
          </a:p>
          <a:p>
            <a:pPr lvl="1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Measured in different wavelength regions simultaneously</a:t>
            </a:r>
          </a:p>
          <a:p>
            <a:pPr lvl="1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In each wavelength  domain, atmospheric saturation is accounted for</a:t>
            </a:r>
          </a:p>
          <a:p>
            <a:pPr lvl="1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Profiles from 4 wavelength domains are joined using a moving average procedure</a:t>
            </a:r>
          </a:p>
          <a:p>
            <a:pPr lvl="1" defTabSz="449263">
              <a:spcBef>
                <a:spcPts val="500"/>
              </a:spcBef>
              <a:buClr>
                <a:srgbClr val="FFC000"/>
              </a:buClr>
              <a:buSzPct val="100000"/>
            </a:pPr>
            <a:endParaRPr lang="en-US" sz="1600" kern="1200" dirty="0">
              <a:solidFill>
                <a:srgbClr val="2D2DB9"/>
              </a:solidFill>
              <a:latin typeface="Calibri" panose="020F0502020204030204" pitchFamily="34" charset="0"/>
              <a:ea typeface="+mn-ea"/>
            </a:endParaRPr>
          </a:p>
          <a:p>
            <a:pPr lvl="0" defTabSz="449263">
              <a:spcBef>
                <a:spcPts val="500"/>
              </a:spcBef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</a:rPr>
              <a:t>The temperature is derived assuming the hydrostatic equilibrium</a:t>
            </a:r>
          </a:p>
          <a:p>
            <a:pPr lvl="1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The top boundary condition is set to</a:t>
            </a:r>
          </a:p>
          <a:p>
            <a:pPr marL="1200150" lvl="2" indent="-285750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VAST model if </a:t>
            </a:r>
            <a:r>
              <a:rPr lang="en-US" sz="1600" kern="1200" dirty="0" err="1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z</a:t>
            </a:r>
            <a:r>
              <a:rPr lang="en-US" sz="1600" kern="1200" baseline="-25000" dirty="0" err="1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top</a:t>
            </a: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 &lt; 140 km</a:t>
            </a:r>
          </a:p>
          <a:p>
            <a:pPr marL="1200150" lvl="2" indent="-285750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 err="1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dT</a:t>
            </a: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/</a:t>
            </a:r>
            <a:r>
              <a:rPr lang="en-US" sz="1600" kern="1200" dirty="0" err="1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dz</a:t>
            </a: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 = 0 if </a:t>
            </a:r>
            <a:r>
              <a:rPr lang="en-US" sz="1600" kern="1200" dirty="0" err="1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z</a:t>
            </a:r>
            <a:r>
              <a:rPr lang="en-US" sz="1600" kern="1200" baseline="-25000" dirty="0" err="1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top</a:t>
            </a: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 &gt; 140 km </a:t>
            </a:r>
          </a:p>
          <a:p>
            <a:pPr lvl="0" defTabSz="449263">
              <a:spcBef>
                <a:spcPts val="500"/>
              </a:spcBef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endParaRPr lang="en-US" sz="1600" kern="1200" dirty="0">
              <a:solidFill>
                <a:srgbClr val="2D2DB9"/>
              </a:solidFill>
              <a:latin typeface="Calibri" panose="020F0502020204030204" pitchFamily="34" charset="0"/>
            </a:endParaRPr>
          </a:p>
          <a:p>
            <a:pPr lvl="0" defTabSz="449263">
              <a:spcBef>
                <a:spcPts val="500"/>
              </a:spcBef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</a:rPr>
              <a:t>All profiles present the same vertical, with a </a:t>
            </a:r>
            <a:r>
              <a:rPr lang="en-US" sz="1600" kern="1200" dirty="0" smtClean="0">
                <a:solidFill>
                  <a:srgbClr val="2D2DB9"/>
                </a:solidFill>
                <a:latin typeface="Calibri" panose="020F0502020204030204" pitchFamily="34" charset="0"/>
              </a:rPr>
              <a:t/>
            </a:r>
            <a:br>
              <a:rPr lang="en-US" sz="1600" kern="1200" dirty="0" smtClean="0">
                <a:solidFill>
                  <a:srgbClr val="2D2DB9"/>
                </a:solidFill>
                <a:latin typeface="Calibri" panose="020F0502020204030204" pitchFamily="34" charset="0"/>
              </a:rPr>
            </a:br>
            <a:r>
              <a:rPr lang="en-US" sz="1600" kern="1200" dirty="0" smtClean="0">
                <a:solidFill>
                  <a:srgbClr val="2D2DB9"/>
                </a:solidFill>
                <a:latin typeface="Calibri" panose="020F0502020204030204" pitchFamily="34" charset="0"/>
              </a:rPr>
              <a:t>succession </a:t>
            </a: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</a:rPr>
              <a:t>of warm and cold layers</a:t>
            </a:r>
          </a:p>
          <a:p>
            <a:pPr lvl="0" defTabSz="449263">
              <a:spcBef>
                <a:spcPts val="500"/>
              </a:spcBef>
              <a:buClr>
                <a:srgbClr val="FFC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</a:rPr>
              <a:t>A very large variability is observed with time </a:t>
            </a:r>
            <a:r>
              <a:rPr lang="en-US" sz="1600" kern="1200" dirty="0" smtClean="0">
                <a:solidFill>
                  <a:srgbClr val="2D2DB9"/>
                </a:solidFill>
                <a:latin typeface="Calibri" panose="020F0502020204030204" pitchFamily="34" charset="0"/>
              </a:rPr>
              <a:t/>
            </a:r>
            <a:br>
              <a:rPr lang="en-US" sz="1600" kern="1200" dirty="0" smtClean="0">
                <a:solidFill>
                  <a:srgbClr val="2D2DB9"/>
                </a:solidFill>
                <a:latin typeface="Calibri" panose="020F0502020204030204" pitchFamily="34" charset="0"/>
              </a:rPr>
            </a:br>
            <a:r>
              <a:rPr lang="en-US" sz="1600" kern="1200" dirty="0" smtClean="0">
                <a:solidFill>
                  <a:srgbClr val="2D2DB9"/>
                </a:solidFill>
                <a:latin typeface="Calibri" panose="020F0502020204030204" pitchFamily="34" charset="0"/>
              </a:rPr>
              <a:t>on </a:t>
            </a: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</a:rPr>
              <a:t>the short term</a:t>
            </a:r>
          </a:p>
          <a:p>
            <a:pPr lvl="1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Weak dependence with terminator side</a:t>
            </a:r>
          </a:p>
          <a:p>
            <a:pPr lvl="1" defTabSz="449263">
              <a:spcBef>
                <a:spcPts val="500"/>
              </a:spcBef>
              <a:buClr>
                <a:srgbClr val="FFC000"/>
              </a:buClr>
              <a:buSzPct val="100000"/>
            </a:pPr>
            <a:r>
              <a:rPr lang="en-US" sz="1600" kern="1200" dirty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Weak dependence with the </a:t>
            </a:r>
            <a:r>
              <a:rPr lang="en-US" sz="1600" kern="1200" dirty="0" smtClean="0">
                <a:solidFill>
                  <a:srgbClr val="2D2DB9"/>
                </a:solidFill>
                <a:latin typeface="Calibri" panose="020F0502020204030204" pitchFamily="34" charset="0"/>
                <a:ea typeface="+mn-ea"/>
              </a:rPr>
              <a:t>latitude</a:t>
            </a:r>
            <a:endParaRPr lang="en-US" sz="1600" kern="1200" dirty="0">
              <a:solidFill>
                <a:srgbClr val="2D2DB9"/>
              </a:solidFill>
              <a:latin typeface="Calibri" panose="020F0502020204030204" pitchFamily="34" charset="0"/>
              <a:ea typeface="+mn-ea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2976"/>
            <a:ext cx="4464496" cy="274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2800" dirty="0" smtClean="0"/>
              <a:t>SOIR thermal profiles: CO</a:t>
            </a:r>
            <a:r>
              <a:rPr lang="fr-BE" sz="2800" baseline="-25000" dirty="0" smtClean="0"/>
              <a:t>2</a:t>
            </a:r>
            <a:r>
              <a:rPr lang="fr-BE" sz="2800" dirty="0" smtClean="0"/>
              <a:t> </a:t>
            </a:r>
            <a:r>
              <a:rPr lang="fr-BE" sz="2800" dirty="0" err="1" smtClean="0"/>
              <a:t>density</a:t>
            </a:r>
            <a:r>
              <a:rPr lang="fr-BE" sz="2800" dirty="0" smtClean="0"/>
              <a:t> and </a:t>
            </a:r>
            <a:r>
              <a:rPr lang="fr-BE" sz="2800" dirty="0" err="1" smtClean="0"/>
              <a:t>temperatures</a:t>
            </a:r>
            <a:endParaRPr lang="fr-B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3672408" cy="4525963"/>
          </a:xfrm>
        </p:spPr>
        <p:txBody>
          <a:bodyPr/>
          <a:lstStyle/>
          <a:p>
            <a:r>
              <a:rPr lang="fr-BE" dirty="0" smtClean="0"/>
              <a:t>Focus on CO</a:t>
            </a:r>
            <a:r>
              <a:rPr lang="fr-BE" baseline="-25000" dirty="0" smtClean="0"/>
              <a:t>2</a:t>
            </a:r>
            <a:r>
              <a:rPr lang="fr-BE" dirty="0" smtClean="0"/>
              <a:t> </a:t>
            </a:r>
            <a:r>
              <a:rPr lang="fr-BE" dirty="0" err="1" smtClean="0"/>
              <a:t>observed</a:t>
            </a:r>
            <a:r>
              <a:rPr lang="fr-BE" dirty="0" smtClean="0"/>
              <a:t> on a </a:t>
            </a:r>
            <a:r>
              <a:rPr lang="fr-BE" dirty="0" err="1" smtClean="0"/>
              <a:t>wide</a:t>
            </a:r>
            <a:r>
              <a:rPr lang="fr-BE" dirty="0" smtClean="0"/>
              <a:t> range of altitudes</a:t>
            </a:r>
          </a:p>
          <a:p>
            <a:endParaRPr lang="fr-BE" dirty="0" smtClean="0"/>
          </a:p>
          <a:p>
            <a:r>
              <a:rPr lang="fr-BE" dirty="0" err="1" smtClean="0"/>
              <a:t>Dataset</a:t>
            </a:r>
            <a:r>
              <a:rPr lang="fr-BE" dirty="0" smtClean="0"/>
              <a:t> = 122 occultations (62 </a:t>
            </a:r>
            <a:r>
              <a:rPr lang="fr-BE" dirty="0" err="1" smtClean="0"/>
              <a:t>dusk</a:t>
            </a:r>
            <a:r>
              <a:rPr lang="fr-BE" dirty="0" smtClean="0"/>
              <a:t>, 60 </a:t>
            </a:r>
            <a:r>
              <a:rPr lang="fr-BE" dirty="0" err="1" smtClean="0"/>
              <a:t>dawn</a:t>
            </a:r>
            <a:r>
              <a:rPr lang="fr-BE" dirty="0" smtClean="0"/>
              <a:t>)</a:t>
            </a:r>
          </a:p>
          <a:p>
            <a:endParaRPr lang="fr-BE" dirty="0"/>
          </a:p>
          <a:p>
            <a:r>
              <a:rPr lang="fr-BE" dirty="0" smtClean="0"/>
              <a:t>Model validation:</a:t>
            </a:r>
          </a:p>
          <a:p>
            <a:pPr lvl="1"/>
            <a:r>
              <a:rPr lang="fr-BE" dirty="0" err="1" smtClean="0"/>
              <a:t>Bougher</a:t>
            </a:r>
            <a:r>
              <a:rPr lang="fr-BE" dirty="0" smtClean="0"/>
              <a:t> et al (Thursday)</a:t>
            </a:r>
          </a:p>
          <a:p>
            <a:pPr lvl="1"/>
            <a:r>
              <a:rPr lang="fr-BE" dirty="0" err="1" smtClean="0"/>
              <a:t>Mahieux</a:t>
            </a:r>
            <a:r>
              <a:rPr lang="fr-BE" dirty="0" smtClean="0"/>
              <a:t> et al (Poster 2) </a:t>
            </a:r>
            <a:endParaRPr lang="fr-BE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52736"/>
            <a:ext cx="5029200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41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Trace </a:t>
            </a:r>
            <a:r>
              <a:rPr lang="fr-BE" dirty="0" err="1" smtClean="0"/>
              <a:t>gases</a:t>
            </a:r>
            <a:r>
              <a:rPr lang="fr-BE" dirty="0" smtClean="0"/>
              <a:t>: SO</a:t>
            </a:r>
            <a:r>
              <a:rPr lang="fr-BE" baseline="-25000" dirty="0" smtClean="0"/>
              <a:t>2</a:t>
            </a:r>
            <a:endParaRPr lang="fr-BE" baseline="-250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124744"/>
            <a:ext cx="5170516" cy="28097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1844824"/>
            <a:ext cx="5706745" cy="2907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60232" y="1459468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Long </a:t>
            </a:r>
            <a:r>
              <a:rPr lang="fr-BE" dirty="0" err="1" smtClean="0"/>
              <a:t>term</a:t>
            </a:r>
            <a:r>
              <a:rPr lang="fr-BE" dirty="0" smtClean="0"/>
              <a:t> variations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760" y="4752379"/>
            <a:ext cx="2629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ISSI international Team </a:t>
            </a:r>
            <a:br>
              <a:rPr lang="fr-BE" dirty="0" smtClean="0"/>
            </a:br>
            <a:r>
              <a:rPr lang="fr-BE" dirty="0" smtClean="0"/>
              <a:t>(poster session) </a:t>
            </a:r>
            <a:endParaRPr lang="en-GB" dirty="0"/>
          </a:p>
        </p:txBody>
      </p:sp>
      <p:pic>
        <p:nvPicPr>
          <p:cNvPr id="8" name="Picture 6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89040"/>
            <a:ext cx="6602481" cy="29655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Trace </a:t>
            </a:r>
            <a:r>
              <a:rPr lang="fr-BE" dirty="0" err="1" smtClean="0"/>
              <a:t>gases</a:t>
            </a:r>
            <a:r>
              <a:rPr lang="fr-BE" dirty="0" smtClean="0"/>
              <a:t>: </a:t>
            </a:r>
            <a:r>
              <a:rPr lang="fr-BE" dirty="0" err="1" smtClean="0"/>
              <a:t>HCl</a:t>
            </a:r>
            <a:r>
              <a:rPr lang="fr-BE" dirty="0" smtClean="0"/>
              <a:t> &amp; HF</a:t>
            </a:r>
            <a:endParaRPr lang="fr-BE" dirty="0"/>
          </a:p>
        </p:txBody>
      </p:sp>
      <p:grpSp>
        <p:nvGrpSpPr>
          <p:cNvPr id="9" name="Group 8"/>
          <p:cNvGrpSpPr/>
          <p:nvPr/>
        </p:nvGrpSpPr>
        <p:grpSpPr>
          <a:xfrm>
            <a:off x="2915816" y="942826"/>
            <a:ext cx="6097270" cy="3494286"/>
            <a:chOff x="2915816" y="868070"/>
            <a:chExt cx="6097270" cy="3494286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15816" y="1052736"/>
              <a:ext cx="6097270" cy="330962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139952" y="868070"/>
              <a:ext cx="82907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BE" b="1" dirty="0" smtClean="0"/>
                <a:t>H</a:t>
              </a:r>
              <a:r>
                <a:rPr lang="fr-BE" b="1" baseline="30000" dirty="0" smtClean="0"/>
                <a:t>35</a:t>
              </a:r>
              <a:r>
                <a:rPr lang="fr-BE" b="1" dirty="0" smtClean="0"/>
                <a:t>CL</a:t>
              </a:r>
              <a:endParaRPr lang="en-GB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64288" y="868070"/>
              <a:ext cx="82907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BE" b="1" dirty="0" smtClean="0"/>
                <a:t>H</a:t>
              </a:r>
              <a:r>
                <a:rPr lang="fr-BE" b="1" baseline="30000" dirty="0" smtClean="0"/>
                <a:t>37</a:t>
              </a:r>
              <a:r>
                <a:rPr lang="fr-BE" b="1" dirty="0" smtClean="0"/>
                <a:t>CL</a:t>
              </a:r>
              <a:endParaRPr lang="en-GB" b="1" dirty="0"/>
            </a:p>
          </p:txBody>
        </p:sp>
      </p:grpSp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" r="6909"/>
          <a:stretch/>
        </p:blipFill>
        <p:spPr bwMode="auto">
          <a:xfrm>
            <a:off x="10304" y="1052736"/>
            <a:ext cx="2761496" cy="3477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622" y="3501008"/>
            <a:ext cx="6159731" cy="30216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007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Trace </a:t>
            </a:r>
            <a:r>
              <a:rPr lang="fr-BE" dirty="0" err="1" smtClean="0"/>
              <a:t>gases</a:t>
            </a:r>
            <a:r>
              <a:rPr lang="fr-BE" dirty="0" smtClean="0"/>
              <a:t>: CO (1- Observations)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7"/>
            <a:ext cx="5760720" cy="3939540"/>
          </a:xfrm>
          <a:prstGeom prst="rect">
            <a:avLst/>
          </a:prstGeom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855481"/>
              </p:ext>
            </p:extLst>
          </p:nvPr>
        </p:nvGraphicFramePr>
        <p:xfrm>
          <a:off x="5865617" y="4005064"/>
          <a:ext cx="3096105" cy="2263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105"/>
                <a:gridCol w="540000"/>
                <a:gridCol w="540000"/>
                <a:gridCol w="540000"/>
                <a:gridCol w="5400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err="1" smtClean="0">
                          <a:effectLst/>
                        </a:rPr>
                        <a:t>Nb</a:t>
                      </a:r>
                      <a:r>
                        <a:rPr lang="en-GB" sz="1100" baseline="0" dirty="0" smtClean="0">
                          <a:effectLst/>
                        </a:rPr>
                        <a:t> Obs.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North hemisphere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South hemisphere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MT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fr-BE" sz="1100" dirty="0" smtClean="0">
                          <a:effectLst/>
                          <a:latin typeface="Times New Roman"/>
                          <a:ea typeface="Calibri"/>
                        </a:rPr>
                        <a:t>ET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MT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fr-BE" sz="1100" dirty="0" smtClean="0">
                          <a:effectLst/>
                          <a:latin typeface="Times New Roman"/>
                          <a:ea typeface="Calibri"/>
                        </a:rPr>
                        <a:t>ET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0°-30°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8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9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11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15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30°-60°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3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16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60°-70°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7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6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70°-80°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12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13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80°-90°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38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26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6</a:t>
                      </a:r>
                      <a:endParaRPr lang="en-GB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Total</a:t>
                      </a:r>
                      <a:endParaRPr lang="en-GB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64</a:t>
                      </a:r>
                      <a:endParaRPr lang="en-GB" sz="11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58</a:t>
                      </a:r>
                      <a:endParaRPr lang="en-GB" sz="11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43</a:t>
                      </a:r>
                      <a:endParaRPr lang="en-GB" sz="11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53</a:t>
                      </a:r>
                      <a:endParaRPr lang="en-GB" sz="11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148110" y="1404638"/>
            <a:ext cx="2406819" cy="830997"/>
            <a:chOff x="6148110" y="1404638"/>
            <a:chExt cx="2406819" cy="830997"/>
          </a:xfrm>
        </p:grpSpPr>
        <p:sp>
          <p:nvSpPr>
            <p:cNvPr id="7" name="TextBox 6"/>
            <p:cNvSpPr txBox="1"/>
            <p:nvPr/>
          </p:nvSpPr>
          <p:spPr>
            <a:xfrm>
              <a:off x="6327973" y="1404638"/>
              <a:ext cx="222695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 smtClean="0">
                  <a:solidFill>
                    <a:srgbClr val="33CCCC"/>
                  </a:solidFill>
                </a:rPr>
                <a:t>Morning</a:t>
              </a:r>
              <a:r>
                <a:rPr lang="fr-BE" dirty="0" smtClean="0">
                  <a:solidFill>
                    <a:srgbClr val="33CCCC"/>
                  </a:solidFill>
                </a:rPr>
                <a:t> T obs.</a:t>
              </a:r>
            </a:p>
            <a:p>
              <a:r>
                <a:rPr lang="fr-BE" dirty="0" err="1" smtClean="0">
                  <a:solidFill>
                    <a:srgbClr val="EC7614"/>
                  </a:solidFill>
                </a:rPr>
                <a:t>Evening</a:t>
              </a:r>
              <a:r>
                <a:rPr lang="fr-BE" dirty="0" smtClean="0">
                  <a:solidFill>
                    <a:srgbClr val="EC7614"/>
                  </a:solidFill>
                </a:rPr>
                <a:t> T obs.</a:t>
              </a:r>
              <a:endParaRPr lang="en-GB" dirty="0">
                <a:solidFill>
                  <a:srgbClr val="EC7614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6148110" y="1484784"/>
              <a:ext cx="144016" cy="144016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sp>
          <p:nvSpPr>
            <p:cNvPr id="9" name="Isosceles Triangle 8"/>
            <p:cNvSpPr/>
            <p:nvPr/>
          </p:nvSpPr>
          <p:spPr bwMode="auto">
            <a:xfrm>
              <a:off x="6152155" y="1820137"/>
              <a:ext cx="152082" cy="144016"/>
            </a:xfrm>
            <a:prstGeom prst="triangle">
              <a:avLst/>
            </a:prstGeom>
            <a:solidFill>
              <a:srgbClr val="F8910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  <a:cs typeface="DejaVu Sans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27584" y="6093296"/>
            <a:ext cx="31940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BE" dirty="0" smtClean="0"/>
              <a:t>Vandaele et al., </a:t>
            </a:r>
            <a:r>
              <a:rPr lang="fr-BE" dirty="0" err="1" smtClean="0"/>
              <a:t>Icarus</a:t>
            </a:r>
            <a:r>
              <a:rPr lang="fr-BE" dirty="0"/>
              <a:t> </a:t>
            </a:r>
            <a:r>
              <a:rPr lang="fr-BE" dirty="0" smtClean="0"/>
              <a:t>(2016)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34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Trace </a:t>
            </a:r>
            <a:r>
              <a:rPr lang="fr-BE" dirty="0" err="1"/>
              <a:t>gases</a:t>
            </a:r>
            <a:r>
              <a:rPr lang="fr-BE" dirty="0"/>
              <a:t>: CO </a:t>
            </a:r>
            <a:r>
              <a:rPr lang="fr-BE" dirty="0" smtClean="0"/>
              <a:t>(2- </a:t>
            </a:r>
            <a:r>
              <a:rPr lang="fr-BE" dirty="0" err="1" smtClean="0"/>
              <a:t>Retrieval</a:t>
            </a:r>
            <a:r>
              <a:rPr lang="fr-BE" dirty="0" smtClean="0"/>
              <a:t>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" r="1746"/>
          <a:stretch/>
        </p:blipFill>
        <p:spPr bwMode="auto">
          <a:xfrm>
            <a:off x="94928" y="1052736"/>
            <a:ext cx="6844844" cy="415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420918"/>
              </p:ext>
            </p:extLst>
          </p:nvPr>
        </p:nvGraphicFramePr>
        <p:xfrm>
          <a:off x="107504" y="5877272"/>
          <a:ext cx="2059429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4" imgW="1358310" imgH="431613" progId="Equation.DSMT4">
                  <p:embed/>
                </p:oleObj>
              </mc:Choice>
              <mc:Fallback>
                <p:oleObj name="Equation" r:id="rId4" imgW="1358310" imgH="43161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5877272"/>
                        <a:ext cx="2059429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42" y="4509120"/>
            <a:ext cx="5760720" cy="223139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132856"/>
            <a:ext cx="1689408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06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Trace </a:t>
            </a:r>
            <a:r>
              <a:rPr lang="fr-BE" dirty="0" err="1"/>
              <a:t>gases</a:t>
            </a:r>
            <a:r>
              <a:rPr lang="fr-BE" dirty="0"/>
              <a:t>: CO </a:t>
            </a:r>
            <a:r>
              <a:rPr lang="fr-BE" dirty="0" smtClean="0"/>
              <a:t>(3- </a:t>
            </a:r>
            <a:r>
              <a:rPr lang="fr-BE" dirty="0" err="1" smtClean="0"/>
              <a:t>Densities</a:t>
            </a:r>
            <a:r>
              <a:rPr lang="fr-BE" dirty="0" smtClean="0"/>
              <a:t>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983" y="3433245"/>
            <a:ext cx="2944115" cy="1980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27" y="3433245"/>
            <a:ext cx="2922265" cy="1980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297" y="1312294"/>
            <a:ext cx="2927801" cy="198605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2" y="1327336"/>
            <a:ext cx="2920038" cy="1980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539744" y="3086528"/>
            <a:ext cx="2383083" cy="830997"/>
            <a:chOff x="6148110" y="1404638"/>
            <a:chExt cx="2383083" cy="830997"/>
          </a:xfrm>
        </p:grpSpPr>
        <p:sp>
          <p:nvSpPr>
            <p:cNvPr id="9" name="TextBox 8"/>
            <p:cNvSpPr txBox="1"/>
            <p:nvPr/>
          </p:nvSpPr>
          <p:spPr>
            <a:xfrm>
              <a:off x="6304237" y="1404638"/>
              <a:ext cx="222695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 smtClean="0">
                  <a:solidFill>
                    <a:srgbClr val="33CCCC"/>
                  </a:solidFill>
                </a:rPr>
                <a:t>Morning</a:t>
              </a:r>
              <a:r>
                <a:rPr lang="fr-BE" dirty="0" smtClean="0">
                  <a:solidFill>
                    <a:srgbClr val="33CCCC"/>
                  </a:solidFill>
                </a:rPr>
                <a:t> T obs.</a:t>
              </a:r>
            </a:p>
            <a:p>
              <a:r>
                <a:rPr lang="fr-BE" dirty="0" err="1" smtClean="0">
                  <a:solidFill>
                    <a:srgbClr val="EC7614"/>
                  </a:solidFill>
                </a:rPr>
                <a:t>Evening</a:t>
              </a:r>
              <a:r>
                <a:rPr lang="fr-BE" dirty="0" smtClean="0">
                  <a:solidFill>
                    <a:srgbClr val="EC7614"/>
                  </a:solidFill>
                </a:rPr>
                <a:t> T obs.</a:t>
              </a:r>
              <a:endParaRPr lang="en-GB" dirty="0">
                <a:solidFill>
                  <a:srgbClr val="EC7614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6148110" y="1484784"/>
              <a:ext cx="144016" cy="144016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sp>
          <p:nvSpPr>
            <p:cNvPr id="11" name="Isosceles Triangle 10"/>
            <p:cNvSpPr/>
            <p:nvPr/>
          </p:nvSpPr>
          <p:spPr bwMode="auto">
            <a:xfrm>
              <a:off x="6152155" y="1820137"/>
              <a:ext cx="152082" cy="144016"/>
            </a:xfrm>
            <a:prstGeom prst="triangle">
              <a:avLst/>
            </a:prstGeom>
            <a:solidFill>
              <a:srgbClr val="F89108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rgbClr val="FFC000"/>
                </a:solidFill>
                <a:effectLst/>
                <a:latin typeface="Arial" charset="0"/>
                <a:cs typeface="DejaVu Sans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02599" y="6040882"/>
            <a:ext cx="1796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dirty="0" smtClean="0">
                <a:solidFill>
                  <a:srgbClr val="7030A0"/>
                </a:solidFill>
              </a:rPr>
              <a:t>VIRA (LST 12h)</a:t>
            </a:r>
            <a:endParaRPr lang="en-GB" sz="1800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3704" y="5762757"/>
            <a:ext cx="1206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dirty="0" smtClean="0">
                <a:solidFill>
                  <a:srgbClr val="7030A0"/>
                </a:solidFill>
              </a:rPr>
              <a:t>VIRA </a:t>
            </a:r>
            <a:br>
              <a:rPr lang="fr-BE" sz="1800" dirty="0" smtClean="0">
                <a:solidFill>
                  <a:srgbClr val="7030A0"/>
                </a:solidFill>
              </a:rPr>
            </a:br>
            <a:r>
              <a:rPr lang="fr-BE" sz="1800" dirty="0" smtClean="0">
                <a:solidFill>
                  <a:srgbClr val="7030A0"/>
                </a:solidFill>
              </a:rPr>
              <a:t>(LST 24h)</a:t>
            </a:r>
            <a:endParaRPr lang="en-GB" sz="1800" dirty="0">
              <a:solidFill>
                <a:srgbClr val="7030A0"/>
              </a:solidFill>
            </a:endParaRPr>
          </a:p>
        </p:txBody>
      </p:sp>
      <p:cxnSp>
        <p:nvCxnSpPr>
          <p:cNvPr id="14" name="Straight Arrow Connector 13"/>
          <p:cNvCxnSpPr>
            <a:stCxn id="12" idx="0"/>
          </p:cNvCxnSpPr>
          <p:nvPr/>
        </p:nvCxnSpPr>
        <p:spPr bwMode="auto">
          <a:xfrm flipH="1" flipV="1">
            <a:off x="4607920" y="3866722"/>
            <a:ext cx="792874" cy="217416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3" idx="0"/>
          </p:cNvCxnSpPr>
          <p:nvPr/>
        </p:nvCxnSpPr>
        <p:spPr bwMode="auto">
          <a:xfrm flipV="1">
            <a:off x="3266915" y="3798197"/>
            <a:ext cx="908957" cy="196456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1661711" y="1341014"/>
            <a:ext cx="179408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dirty="0" err="1" smtClean="0">
                <a:solidFill>
                  <a:schemeClr val="tx1"/>
                </a:solidFill>
              </a:rPr>
              <a:t>Lat</a:t>
            </a:r>
            <a:r>
              <a:rPr lang="fr-BE" dirty="0" smtClean="0">
                <a:solidFill>
                  <a:schemeClr val="tx1"/>
                </a:solidFill>
              </a:rPr>
              <a:t> 60-70 N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5706" y="1316825"/>
            <a:ext cx="179408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dirty="0" err="1" smtClean="0">
                <a:solidFill>
                  <a:schemeClr val="tx1"/>
                </a:solidFill>
              </a:rPr>
              <a:t>Lat</a:t>
            </a:r>
            <a:r>
              <a:rPr lang="fr-BE" dirty="0" smtClean="0">
                <a:solidFill>
                  <a:schemeClr val="tx1"/>
                </a:solidFill>
              </a:rPr>
              <a:t> </a:t>
            </a:r>
            <a:r>
              <a:rPr lang="fr-BE" dirty="0">
                <a:solidFill>
                  <a:schemeClr val="tx1"/>
                </a:solidFill>
              </a:rPr>
              <a:t>60-70 </a:t>
            </a:r>
            <a:r>
              <a:rPr lang="fr-BE" dirty="0" smtClean="0">
                <a:solidFill>
                  <a:schemeClr val="tx1"/>
                </a:solidFill>
              </a:rPr>
              <a:t>S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5706" y="3405057"/>
            <a:ext cx="177644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dirty="0" err="1" smtClean="0">
                <a:solidFill>
                  <a:schemeClr val="tx1"/>
                </a:solidFill>
              </a:rPr>
              <a:t>Lat</a:t>
            </a:r>
            <a:r>
              <a:rPr lang="fr-BE" dirty="0" smtClean="0">
                <a:solidFill>
                  <a:schemeClr val="tx1"/>
                </a:solidFill>
              </a:rPr>
              <a:t> 80-90 S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3584" y="3484609"/>
            <a:ext cx="179408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dirty="0" err="1" smtClean="0">
                <a:solidFill>
                  <a:schemeClr val="tx1"/>
                </a:solidFill>
              </a:rPr>
              <a:t>Lat</a:t>
            </a:r>
            <a:r>
              <a:rPr lang="fr-BE" dirty="0" smtClean="0">
                <a:solidFill>
                  <a:schemeClr val="tx1"/>
                </a:solidFill>
              </a:rPr>
              <a:t> 80-90 N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4326" y="4979941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1800" dirty="0" smtClean="0">
                <a:solidFill>
                  <a:schemeClr val="tx1"/>
                </a:solidFill>
              </a:rPr>
              <a:t>60</a:t>
            </a:r>
            <a:endParaRPr lang="fr-BE" sz="18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177" y="3466612"/>
            <a:ext cx="5261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1600" dirty="0" smtClean="0">
                <a:solidFill>
                  <a:schemeClr val="tx1"/>
                </a:solidFill>
              </a:rPr>
              <a:t>160</a:t>
            </a:r>
            <a:endParaRPr lang="fr-BE" sz="1600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306694" y="4194818"/>
            <a:ext cx="11486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800" dirty="0" smtClean="0">
                <a:solidFill>
                  <a:schemeClr val="tx1"/>
                </a:solidFill>
              </a:rPr>
              <a:t>Altitude</a:t>
            </a:r>
            <a:endParaRPr lang="fr-BE" sz="18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68510" y="5309203"/>
            <a:ext cx="14526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2000" dirty="0" smtClean="0">
                <a:solidFill>
                  <a:schemeClr val="tx1"/>
                </a:solidFill>
              </a:rPr>
              <a:t>CO </a:t>
            </a:r>
            <a:r>
              <a:rPr lang="fr-BE" sz="2000" dirty="0" err="1" smtClean="0">
                <a:solidFill>
                  <a:schemeClr val="tx1"/>
                </a:solidFill>
              </a:rPr>
              <a:t>density</a:t>
            </a:r>
            <a:endParaRPr lang="fr-BE" sz="20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1876" y="5305486"/>
            <a:ext cx="145264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2000" dirty="0" smtClean="0">
                <a:solidFill>
                  <a:schemeClr val="tx1"/>
                </a:solidFill>
              </a:rPr>
              <a:t>CO </a:t>
            </a:r>
            <a:r>
              <a:rPr lang="fr-BE" sz="2000" dirty="0" err="1" smtClean="0">
                <a:solidFill>
                  <a:schemeClr val="tx1"/>
                </a:solidFill>
              </a:rPr>
              <a:t>density</a:t>
            </a:r>
            <a:endParaRPr lang="fr-BE" sz="20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4645" y="2887327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1800" dirty="0" smtClean="0">
                <a:solidFill>
                  <a:schemeClr val="tx1"/>
                </a:solidFill>
              </a:rPr>
              <a:t>60</a:t>
            </a:r>
            <a:endParaRPr lang="fr-BE" sz="1800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496" y="1373998"/>
            <a:ext cx="5261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1600" dirty="0" smtClean="0">
                <a:solidFill>
                  <a:schemeClr val="tx1"/>
                </a:solidFill>
              </a:rPr>
              <a:t>160</a:t>
            </a:r>
            <a:endParaRPr lang="fr-BE" sz="16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316375" y="2102204"/>
            <a:ext cx="11486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800" dirty="0" smtClean="0">
                <a:solidFill>
                  <a:schemeClr val="tx1"/>
                </a:solidFill>
              </a:rPr>
              <a:t>Altitude</a:t>
            </a:r>
            <a:endParaRPr lang="fr-BE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9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Trace </a:t>
            </a:r>
            <a:r>
              <a:rPr lang="fr-BE" dirty="0" err="1"/>
              <a:t>gases</a:t>
            </a:r>
            <a:r>
              <a:rPr lang="fr-BE" dirty="0"/>
              <a:t>: CO </a:t>
            </a:r>
            <a:r>
              <a:rPr lang="fr-BE" dirty="0" smtClean="0"/>
              <a:t>(4- </a:t>
            </a:r>
            <a:r>
              <a:rPr lang="fr-BE" dirty="0" err="1" smtClean="0"/>
              <a:t>Morning</a:t>
            </a:r>
            <a:r>
              <a:rPr lang="fr-BE" dirty="0" smtClean="0"/>
              <a:t>/</a:t>
            </a:r>
            <a:r>
              <a:rPr lang="fr-BE" dirty="0" err="1" smtClean="0"/>
              <a:t>Evening</a:t>
            </a:r>
            <a:r>
              <a:rPr lang="fr-BE" dirty="0" smtClean="0"/>
              <a:t>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09735" y="1812831"/>
            <a:ext cx="2554968" cy="3836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8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kern="0" dirty="0" smtClean="0"/>
              <a:t>3 Latitude bins</a:t>
            </a:r>
          </a:p>
          <a:p>
            <a:pPr marL="631825" lvl="1"/>
            <a:r>
              <a:rPr lang="en-US" sz="1600" kern="0" dirty="0" smtClean="0"/>
              <a:t>Equator region</a:t>
            </a:r>
          </a:p>
          <a:p>
            <a:pPr marL="631825" lvl="1"/>
            <a:r>
              <a:rPr lang="en-US" sz="1600" kern="0" smtClean="0"/>
              <a:t>High-latitudes</a:t>
            </a:r>
            <a:endParaRPr lang="en-US" sz="1600" kern="0" smtClean="0"/>
          </a:p>
          <a:p>
            <a:pPr marL="631825" lvl="1"/>
            <a:r>
              <a:rPr lang="en-US" sz="1600" kern="0" dirty="0" smtClean="0"/>
              <a:t>Poles</a:t>
            </a:r>
          </a:p>
          <a:p>
            <a:pPr marL="631825" lvl="1"/>
            <a:endParaRPr lang="en-US" sz="1600" kern="0" dirty="0" smtClean="0"/>
          </a:p>
          <a:p>
            <a:pPr marL="231775" indent="-231775"/>
            <a:r>
              <a:rPr lang="en-US" sz="1600" kern="0" dirty="0" smtClean="0"/>
              <a:t>Morning &amp; Evening observations separated</a:t>
            </a:r>
            <a:endParaRPr lang="en-US" sz="1600" kern="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9" y="2204864"/>
            <a:ext cx="5472608" cy="374441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55576" y="961736"/>
            <a:ext cx="4431839" cy="3698822"/>
            <a:chOff x="755576" y="961736"/>
            <a:chExt cx="4431839" cy="3698822"/>
          </a:xfrm>
        </p:grpSpPr>
        <p:grpSp>
          <p:nvGrpSpPr>
            <p:cNvPr id="7" name="Group 6"/>
            <p:cNvGrpSpPr/>
            <p:nvPr/>
          </p:nvGrpSpPr>
          <p:grpSpPr>
            <a:xfrm>
              <a:off x="755576" y="961736"/>
              <a:ext cx="4431839" cy="707886"/>
              <a:chOff x="755576" y="961736"/>
              <a:chExt cx="4431839" cy="70788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923928" y="1116811"/>
                <a:ext cx="12634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 err="1" smtClean="0">
                    <a:solidFill>
                      <a:srgbClr val="F89108"/>
                    </a:solidFill>
                  </a:rPr>
                  <a:t>Equator</a:t>
                </a:r>
                <a:endParaRPr lang="en-GB" dirty="0">
                  <a:solidFill>
                    <a:srgbClr val="F89108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984104" y="1116810"/>
                <a:ext cx="20345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 err="1" smtClean="0">
                    <a:solidFill>
                      <a:srgbClr val="00B050"/>
                    </a:solidFill>
                  </a:rPr>
                  <a:t>Mid</a:t>
                </a:r>
                <a:r>
                  <a:rPr lang="fr-BE" dirty="0" smtClean="0">
                    <a:solidFill>
                      <a:srgbClr val="00B050"/>
                    </a:solidFill>
                  </a:rPr>
                  <a:t>-Latitudes</a:t>
                </a:r>
                <a:endParaRPr lang="en-GB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5576" y="1116811"/>
                <a:ext cx="9557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 err="1" smtClean="0">
                    <a:solidFill>
                      <a:schemeClr val="accent6"/>
                    </a:solidFill>
                  </a:rPr>
                  <a:t>Poles</a:t>
                </a:r>
                <a:endParaRPr lang="en-GB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470532" y="961736"/>
                <a:ext cx="48442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4000" dirty="0">
                    <a:solidFill>
                      <a:schemeClr val="tx1"/>
                    </a:solidFill>
                  </a:rPr>
                  <a:t>&lt;</a:t>
                </a:r>
                <a:endParaRPr lang="en-GB" sz="4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91507" y="961736"/>
                <a:ext cx="48442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4000" dirty="0">
                    <a:solidFill>
                      <a:schemeClr val="tx1"/>
                    </a:solidFill>
                  </a:rPr>
                  <a:t>&lt;</a:t>
                </a:r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Right Brace 7"/>
            <p:cNvSpPr/>
            <p:nvPr/>
          </p:nvSpPr>
          <p:spPr bwMode="auto">
            <a:xfrm flipH="1">
              <a:off x="1550791" y="2636912"/>
              <a:ext cx="387177" cy="2023646"/>
            </a:xfrm>
            <a:prstGeom prst="rightBrac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cxnSp>
          <p:nvCxnSpPr>
            <p:cNvPr id="9" name="Elbow Connector 8"/>
            <p:cNvCxnSpPr>
              <a:stCxn id="8" idx="1"/>
            </p:cNvCxnSpPr>
            <p:nvPr/>
          </p:nvCxnSpPr>
          <p:spPr bwMode="auto">
            <a:xfrm flipH="1" flipV="1">
              <a:off x="1233430" y="1701587"/>
              <a:ext cx="317361" cy="1947148"/>
            </a:xfrm>
            <a:prstGeom prst="bentConnector4">
              <a:avLst>
                <a:gd name="adj1" fmla="val 85128"/>
                <a:gd name="adj2" fmla="val 85"/>
              </a:avLst>
            </a:prstGeom>
            <a:solidFill>
              <a:srgbClr val="00B8FF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5" name="TextBox 14"/>
          <p:cNvSpPr txBox="1"/>
          <p:nvPr/>
        </p:nvSpPr>
        <p:spPr>
          <a:xfrm>
            <a:off x="4651204" y="1701586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/>
                </a:solidFill>
              </a:rPr>
              <a:t>ET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66776" y="1513756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4000" dirty="0">
                <a:solidFill>
                  <a:schemeClr val="tx1"/>
                </a:solidFill>
              </a:rPr>
              <a:t>&lt;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43741" y="1701585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6"/>
                </a:solidFill>
              </a:rPr>
              <a:t>MT</a:t>
            </a:r>
            <a:endParaRPr lang="en-GB" dirty="0">
              <a:solidFill>
                <a:schemeClr val="accent6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939905" y="2163250"/>
            <a:ext cx="136151" cy="51191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>
            <a:stCxn id="15" idx="2"/>
          </p:cNvCxnSpPr>
          <p:nvPr/>
        </p:nvCxnSpPr>
        <p:spPr bwMode="auto">
          <a:xfrm flipH="1">
            <a:off x="4620935" y="2163251"/>
            <a:ext cx="318970" cy="68968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4148386" y="2163251"/>
            <a:ext cx="791519" cy="76169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Curved Left Arrow 20"/>
          <p:cNvSpPr/>
          <p:nvPr/>
        </p:nvSpPr>
        <p:spPr bwMode="auto">
          <a:xfrm>
            <a:off x="2555776" y="4581128"/>
            <a:ext cx="288032" cy="360040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26237" y="4530315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rgbClr val="0070C0"/>
                </a:solidFill>
              </a:rPr>
              <a:t>Inversion</a:t>
            </a:r>
            <a:endParaRPr lang="en-GB" dirty="0">
              <a:solidFill>
                <a:srgbClr val="0070C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220072" y="2204864"/>
            <a:ext cx="771366" cy="3741740"/>
            <a:chOff x="5220072" y="2204864"/>
            <a:chExt cx="771366" cy="374174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5605755" y="2204864"/>
              <a:ext cx="286297" cy="374174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20073" y="2716419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138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220073" y="3068960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129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220073" y="3481263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120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20073" y="3841303"/>
              <a:ext cx="744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111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220073" y="4212589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102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20072" y="4598888"/>
              <a:ext cx="671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93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20073" y="4991980"/>
              <a:ext cx="671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84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2" name="Straight Arrow Connector 31"/>
          <p:cNvCxnSpPr/>
          <p:nvPr/>
        </p:nvCxnSpPr>
        <p:spPr bwMode="auto">
          <a:xfrm flipH="1">
            <a:off x="3707904" y="2091243"/>
            <a:ext cx="146097" cy="104972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854001" y="2091243"/>
            <a:ext cx="622386" cy="76169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/>
          <p:nvPr/>
        </p:nvCxnSpPr>
        <p:spPr bwMode="auto">
          <a:xfrm flipH="1">
            <a:off x="3801435" y="2127246"/>
            <a:ext cx="52564" cy="10956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2751849" y="5765194"/>
            <a:ext cx="106631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2000" dirty="0" smtClean="0">
                <a:solidFill>
                  <a:schemeClr val="tx1"/>
                </a:solidFill>
              </a:rPr>
              <a:t>CO vmr</a:t>
            </a:r>
            <a:endParaRPr lang="fr-BE" sz="2000" dirty="0">
              <a:solidFill>
                <a:schemeClr val="tx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899551" y="4941168"/>
            <a:ext cx="1584865" cy="1656184"/>
            <a:chOff x="899551" y="4941168"/>
            <a:chExt cx="1584865" cy="1656184"/>
          </a:xfrm>
        </p:grpSpPr>
        <p:sp>
          <p:nvSpPr>
            <p:cNvPr id="37" name="TextBox 36"/>
            <p:cNvSpPr txBox="1"/>
            <p:nvPr/>
          </p:nvSpPr>
          <p:spPr>
            <a:xfrm>
              <a:off x="1907014" y="6069714"/>
              <a:ext cx="5774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smtClean="0">
                  <a:solidFill>
                    <a:schemeClr val="accent6"/>
                  </a:solidFill>
                </a:rPr>
                <a:t>ET</a:t>
              </a:r>
              <a:endParaRPr lang="en-GB" dirty="0">
                <a:solidFill>
                  <a:schemeClr val="accent6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23265" y="5889466"/>
              <a:ext cx="4844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4000" dirty="0" smtClean="0">
                  <a:solidFill>
                    <a:schemeClr val="tx1"/>
                  </a:solidFill>
                </a:rPr>
                <a:t>&gt;</a:t>
              </a:r>
              <a:endParaRPr lang="en-GB" sz="4000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9551" y="6069713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smtClean="0">
                  <a:solidFill>
                    <a:schemeClr val="accent6"/>
                  </a:solidFill>
                </a:rPr>
                <a:t>MT</a:t>
              </a:r>
              <a:endParaRPr lang="en-GB" dirty="0">
                <a:solidFill>
                  <a:schemeClr val="accent6"/>
                </a:solidFill>
              </a:endParaRPr>
            </a:p>
          </p:txBody>
        </p:sp>
        <p:cxnSp>
          <p:nvCxnSpPr>
            <p:cNvPr id="40" name="Straight Arrow Connector 39"/>
            <p:cNvCxnSpPr>
              <a:stCxn id="37" idx="0"/>
            </p:cNvCxnSpPr>
            <p:nvPr/>
          </p:nvCxnSpPr>
          <p:spPr bwMode="auto">
            <a:xfrm flipH="1" flipV="1">
              <a:off x="1619672" y="4941168"/>
              <a:ext cx="576043" cy="1128546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stCxn id="37" idx="0"/>
            </p:cNvCxnSpPr>
            <p:nvPr/>
          </p:nvCxnSpPr>
          <p:spPr bwMode="auto">
            <a:xfrm flipH="1" flipV="1">
              <a:off x="1711287" y="5229200"/>
              <a:ext cx="484428" cy="840514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stCxn id="37" idx="0"/>
            </p:cNvCxnSpPr>
            <p:nvPr/>
          </p:nvCxnSpPr>
          <p:spPr bwMode="auto">
            <a:xfrm flipH="1" flipV="1">
              <a:off x="1835696" y="5157192"/>
              <a:ext cx="360019" cy="912522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5356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Trace </a:t>
            </a:r>
            <a:r>
              <a:rPr lang="fr-BE" dirty="0" err="1"/>
              <a:t>gases</a:t>
            </a:r>
            <a:r>
              <a:rPr lang="fr-BE" dirty="0"/>
              <a:t>: CO </a:t>
            </a:r>
            <a:r>
              <a:rPr lang="fr-BE" dirty="0" smtClean="0"/>
              <a:t>(5- Latitudinal variations)</a:t>
            </a:r>
            <a:endParaRPr lang="fr-BE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67" y="2132856"/>
            <a:ext cx="5544616" cy="36004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32499" y="835629"/>
            <a:ext cx="4475273" cy="3608905"/>
            <a:chOff x="532499" y="835629"/>
            <a:chExt cx="4475273" cy="3608905"/>
          </a:xfrm>
        </p:grpSpPr>
        <p:grpSp>
          <p:nvGrpSpPr>
            <p:cNvPr id="6" name="Group 5"/>
            <p:cNvGrpSpPr/>
            <p:nvPr/>
          </p:nvGrpSpPr>
          <p:grpSpPr>
            <a:xfrm>
              <a:off x="532499" y="835629"/>
              <a:ext cx="4475273" cy="708601"/>
              <a:chOff x="755576" y="979645"/>
              <a:chExt cx="4475273" cy="70860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967362" y="1103471"/>
                <a:ext cx="12634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 err="1" smtClean="0">
                    <a:solidFill>
                      <a:srgbClr val="F89108"/>
                    </a:solidFill>
                  </a:rPr>
                  <a:t>Equator</a:t>
                </a:r>
                <a:endParaRPr lang="en-GB" dirty="0">
                  <a:solidFill>
                    <a:srgbClr val="F89108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876324" y="1103471"/>
                <a:ext cx="20345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 err="1" smtClean="0">
                    <a:solidFill>
                      <a:srgbClr val="00B050"/>
                    </a:solidFill>
                  </a:rPr>
                  <a:t>Mid</a:t>
                </a:r>
                <a:r>
                  <a:rPr lang="fr-BE" dirty="0" smtClean="0">
                    <a:solidFill>
                      <a:srgbClr val="00B050"/>
                    </a:solidFill>
                  </a:rPr>
                  <a:t>-Latitudes</a:t>
                </a:r>
                <a:endParaRPr lang="en-GB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55576" y="1116811"/>
                <a:ext cx="9557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 err="1" smtClean="0">
                    <a:solidFill>
                      <a:schemeClr val="accent6"/>
                    </a:solidFill>
                  </a:rPr>
                  <a:t>Poles</a:t>
                </a:r>
                <a:endParaRPr lang="en-GB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469072" y="980360"/>
                <a:ext cx="48442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4000" dirty="0">
                    <a:solidFill>
                      <a:schemeClr val="tx1"/>
                    </a:solidFill>
                  </a:rPr>
                  <a:t>&lt;</a:t>
                </a:r>
                <a:endParaRPr lang="en-GB" sz="4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482934" y="979645"/>
                <a:ext cx="48442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4000" dirty="0">
                    <a:solidFill>
                      <a:schemeClr val="tx1"/>
                    </a:solidFill>
                  </a:rPr>
                  <a:t>&lt;</a:t>
                </a:r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Right Brace 6"/>
            <p:cNvSpPr/>
            <p:nvPr/>
          </p:nvSpPr>
          <p:spPr bwMode="auto">
            <a:xfrm flipH="1">
              <a:off x="1488209" y="2420888"/>
              <a:ext cx="387177" cy="2023646"/>
            </a:xfrm>
            <a:prstGeom prst="rightBrac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cxnSp>
          <p:nvCxnSpPr>
            <p:cNvPr id="8" name="Elbow Connector 7"/>
            <p:cNvCxnSpPr/>
            <p:nvPr/>
          </p:nvCxnSpPr>
          <p:spPr bwMode="auto">
            <a:xfrm rot="16200000" flipV="1">
              <a:off x="396820" y="2341322"/>
              <a:ext cx="1875141" cy="307638"/>
            </a:xfrm>
            <a:prstGeom prst="bentConnector3">
              <a:avLst>
                <a:gd name="adj1" fmla="val -242"/>
              </a:avLst>
            </a:prstGeom>
            <a:solidFill>
              <a:srgbClr val="00B8FF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4" name="Group 13"/>
          <p:cNvGrpSpPr/>
          <p:nvPr/>
        </p:nvGrpSpPr>
        <p:grpSpPr>
          <a:xfrm>
            <a:off x="5220072" y="2132856"/>
            <a:ext cx="771366" cy="3600400"/>
            <a:chOff x="5220072" y="2276872"/>
            <a:chExt cx="771366" cy="36004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5605755" y="2276872"/>
              <a:ext cx="286297" cy="3600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20073" y="2716419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138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20073" y="3068960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129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20073" y="3481263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120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0073" y="3841303"/>
              <a:ext cx="744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111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20073" y="4212589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102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20072" y="4598888"/>
              <a:ext cx="671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93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20073" y="4991980"/>
              <a:ext cx="671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dirty="0" smtClean="0">
                  <a:solidFill>
                    <a:schemeClr val="tx1"/>
                  </a:solidFill>
                </a:rPr>
                <a:t>84 km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726698" y="5549170"/>
            <a:ext cx="106631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E" sz="2000" dirty="0" smtClean="0">
                <a:solidFill>
                  <a:schemeClr val="tx1"/>
                </a:solidFill>
              </a:rPr>
              <a:t>CO vmr</a:t>
            </a:r>
            <a:endParaRPr lang="fr-BE" sz="2000" dirty="0">
              <a:solidFill>
                <a:schemeClr val="tx1"/>
              </a:solidFill>
            </a:endParaRPr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6660232" y="1074265"/>
            <a:ext cx="2376264" cy="4525963"/>
          </a:xfrm>
        </p:spPr>
        <p:txBody>
          <a:bodyPr/>
          <a:lstStyle/>
          <a:p>
            <a:r>
              <a:rPr lang="fr-BE" sz="1600" dirty="0" smtClean="0"/>
              <a:t>MT &amp; ET </a:t>
            </a:r>
            <a:r>
              <a:rPr lang="fr-BE" sz="1600" dirty="0" err="1" smtClean="0"/>
              <a:t>together</a:t>
            </a:r>
            <a:endParaRPr lang="fr-BE" sz="1600" dirty="0" smtClean="0"/>
          </a:p>
          <a:p>
            <a:endParaRPr lang="fr-BE" sz="1600" dirty="0" smtClean="0"/>
          </a:p>
          <a:p>
            <a:r>
              <a:rPr lang="fr-BE" sz="1600" dirty="0" smtClean="0"/>
              <a:t>N – S </a:t>
            </a:r>
            <a:r>
              <a:rPr lang="fr-BE" sz="1600" dirty="0" err="1" smtClean="0"/>
              <a:t>hemispheres</a:t>
            </a:r>
            <a:r>
              <a:rPr lang="fr-BE" sz="1600" dirty="0" smtClean="0"/>
              <a:t>:</a:t>
            </a:r>
          </a:p>
          <a:p>
            <a:pPr marL="446088" lvl="1"/>
            <a:r>
              <a:rPr lang="fr-BE" sz="1600" dirty="0" err="1" smtClean="0"/>
              <a:t>Same</a:t>
            </a:r>
            <a:r>
              <a:rPr lang="fr-BE" sz="1600" dirty="0" smtClean="0"/>
              <a:t> trend</a:t>
            </a:r>
          </a:p>
          <a:p>
            <a:pPr marL="446088" lvl="1"/>
            <a:r>
              <a:rPr lang="fr-BE" sz="1600" dirty="0" err="1" smtClean="0"/>
              <a:t>Less</a:t>
            </a:r>
            <a:r>
              <a:rPr lang="fr-BE" sz="1600" dirty="0" smtClean="0"/>
              <a:t> variations in S</a:t>
            </a:r>
            <a:endParaRPr lang="en-GB" sz="16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39552" y="4501740"/>
            <a:ext cx="4600948" cy="2155426"/>
            <a:chOff x="539552" y="4501740"/>
            <a:chExt cx="4600948" cy="2155426"/>
          </a:xfrm>
        </p:grpSpPr>
        <p:sp>
          <p:nvSpPr>
            <p:cNvPr id="26" name="TextBox 25"/>
            <p:cNvSpPr txBox="1"/>
            <p:nvPr/>
          </p:nvSpPr>
          <p:spPr>
            <a:xfrm>
              <a:off x="539552" y="6103239"/>
              <a:ext cx="12634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 smtClean="0">
                  <a:solidFill>
                    <a:srgbClr val="F89108"/>
                  </a:solidFill>
                </a:rPr>
                <a:t>Equator</a:t>
              </a:r>
              <a:endParaRPr lang="en-GB" dirty="0">
                <a:solidFill>
                  <a:srgbClr val="F89108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59857" y="6103239"/>
              <a:ext cx="18806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 smtClean="0">
                  <a:solidFill>
                    <a:srgbClr val="00B050"/>
                  </a:solidFill>
                </a:rPr>
                <a:t>Mid</a:t>
              </a:r>
              <a:r>
                <a:rPr lang="fr-BE" dirty="0" smtClean="0">
                  <a:solidFill>
                    <a:srgbClr val="00B050"/>
                  </a:solidFill>
                </a:rPr>
                <a:t>-Latitude</a:t>
              </a:r>
              <a:endParaRPr lang="en-GB" dirty="0">
                <a:solidFill>
                  <a:srgbClr val="00B05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18444" y="6096335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 smtClean="0">
                  <a:solidFill>
                    <a:schemeClr val="accent6"/>
                  </a:solidFill>
                </a:rPr>
                <a:t>Poles</a:t>
              </a:r>
              <a:endParaRPr lang="en-GB" dirty="0">
                <a:solidFill>
                  <a:schemeClr val="accent6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11961" y="5949280"/>
              <a:ext cx="4844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4000" dirty="0">
                  <a:solidFill>
                    <a:schemeClr val="tx1"/>
                  </a:solidFill>
                </a:rPr>
                <a:t>&lt;</a:t>
              </a:r>
              <a:endParaRPr lang="en-GB" sz="4000" dirty="0">
                <a:solidFill>
                  <a:schemeClr val="tx1"/>
                </a:solidFill>
              </a:endParaRPr>
            </a:p>
          </p:txBody>
        </p:sp>
        <p:sp>
          <p:nvSpPr>
            <p:cNvPr id="30" name="Right Brace 29"/>
            <p:cNvSpPr/>
            <p:nvPr/>
          </p:nvSpPr>
          <p:spPr bwMode="auto">
            <a:xfrm>
              <a:off x="2298383" y="4501740"/>
              <a:ext cx="216045" cy="692448"/>
            </a:xfrm>
            <a:prstGeom prst="rightBrac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34016" y="5949280"/>
              <a:ext cx="4844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4000" dirty="0">
                  <a:solidFill>
                    <a:schemeClr val="tx1"/>
                  </a:solidFill>
                </a:rPr>
                <a:t>&lt;</a:t>
              </a:r>
              <a:endParaRPr lang="en-GB" sz="4000" dirty="0">
                <a:solidFill>
                  <a:schemeClr val="tx1"/>
                </a:solidFill>
              </a:endParaRPr>
            </a:p>
          </p:txBody>
        </p:sp>
        <p:cxnSp>
          <p:nvCxnSpPr>
            <p:cNvPr id="32" name="Elbow Connector 31"/>
            <p:cNvCxnSpPr>
              <a:stCxn id="30" idx="1"/>
            </p:cNvCxnSpPr>
            <p:nvPr/>
          </p:nvCxnSpPr>
          <p:spPr bwMode="auto">
            <a:xfrm rot="10800000" flipH="1" flipV="1">
              <a:off x="2514427" y="4847964"/>
              <a:ext cx="925087" cy="1268458"/>
            </a:xfrm>
            <a:prstGeom prst="bentConnector4">
              <a:avLst>
                <a:gd name="adj1" fmla="val -405"/>
                <a:gd name="adj2" fmla="val 1014"/>
              </a:avLst>
            </a:prstGeom>
            <a:solidFill>
              <a:srgbClr val="00B8FF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101" y="4222461"/>
            <a:ext cx="3103395" cy="227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8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Trace </a:t>
            </a:r>
            <a:r>
              <a:rPr lang="fr-BE" dirty="0" err="1" smtClean="0"/>
              <a:t>gases</a:t>
            </a:r>
            <a:r>
              <a:rPr lang="fr-BE" dirty="0" smtClean="0"/>
              <a:t>: H</a:t>
            </a:r>
            <a:r>
              <a:rPr lang="fr-BE" baseline="-25000" dirty="0" smtClean="0"/>
              <a:t>2</a:t>
            </a:r>
            <a:r>
              <a:rPr lang="fr-BE" dirty="0" smtClean="0"/>
              <a:t>O/HDO (1 – Introduction)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and HDO are both detected by the SOIR instrument</a:t>
            </a:r>
          </a:p>
          <a:p>
            <a:pPr lvl="1"/>
            <a:r>
              <a:rPr lang="en-US" dirty="0" err="1"/>
              <a:t>Fedorova</a:t>
            </a:r>
            <a:r>
              <a:rPr lang="en-US" dirty="0"/>
              <a:t> et al., JGR 2008 showed that</a:t>
            </a:r>
          </a:p>
          <a:p>
            <a:pPr lvl="2"/>
            <a:r>
              <a:rPr lang="en-US" dirty="0"/>
              <a:t>VMR for H</a:t>
            </a:r>
            <a:r>
              <a:rPr lang="en-US" baseline="-25000" dirty="0"/>
              <a:t>2</a:t>
            </a:r>
            <a:r>
              <a:rPr lang="en-US" dirty="0"/>
              <a:t>O is  1.16 </a:t>
            </a:r>
            <a:r>
              <a:rPr lang="en-US" dirty="0" smtClean="0"/>
              <a:t>± </a:t>
            </a:r>
            <a:r>
              <a:rPr lang="en-US" dirty="0"/>
              <a:t>0.24 ppm</a:t>
            </a:r>
          </a:p>
          <a:p>
            <a:pPr lvl="2"/>
            <a:r>
              <a:rPr lang="en-US" dirty="0"/>
              <a:t>VMR for HDO is 0.086 ±</a:t>
            </a:r>
            <a:r>
              <a:rPr lang="en-US" dirty="0" smtClean="0"/>
              <a:t> </a:t>
            </a:r>
            <a:r>
              <a:rPr lang="en-US" dirty="0"/>
              <a:t>0.020ppm</a:t>
            </a:r>
          </a:p>
          <a:p>
            <a:pPr lvl="2"/>
            <a:r>
              <a:rPr lang="en-US" dirty="0"/>
              <a:t>HDO/H</a:t>
            </a:r>
            <a:r>
              <a:rPr lang="en-US" baseline="-25000" dirty="0"/>
              <a:t>2</a:t>
            </a:r>
            <a:r>
              <a:rPr lang="en-US" dirty="0"/>
              <a:t>O 240 times larger than on Earth</a:t>
            </a:r>
          </a:p>
          <a:p>
            <a:pPr lvl="1"/>
            <a:r>
              <a:rPr lang="en-US" dirty="0"/>
              <a:t>Analysis was only performed on 22 orbits mainly from high latitudes, taken between April 2006 – August </a:t>
            </a:r>
            <a:r>
              <a:rPr lang="en-US" dirty="0" smtClean="0"/>
              <a:t>2007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have extended the study to include 244 orbits that contain either H</a:t>
            </a:r>
            <a:r>
              <a:rPr lang="en-US" baseline="-25000" dirty="0"/>
              <a:t>2</a:t>
            </a:r>
            <a:r>
              <a:rPr lang="en-US" dirty="0"/>
              <a:t>O and/or HDO that were taken across most latitudes and obtained over approx. 9 years. 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These results are still a work in progress.</a:t>
            </a:r>
            <a:br>
              <a:rPr lang="en-US" dirty="0"/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835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Trace </a:t>
            </a:r>
            <a:r>
              <a:rPr lang="fr-BE" dirty="0" err="1"/>
              <a:t>gases</a:t>
            </a:r>
            <a:r>
              <a:rPr lang="fr-BE" dirty="0"/>
              <a:t>: H</a:t>
            </a:r>
            <a:r>
              <a:rPr lang="fr-BE" baseline="-25000" dirty="0"/>
              <a:t>2</a:t>
            </a:r>
            <a:r>
              <a:rPr lang="fr-BE" dirty="0"/>
              <a:t>O/HDO </a:t>
            </a:r>
            <a:r>
              <a:rPr lang="fr-BE" dirty="0" smtClean="0"/>
              <a:t>(2 </a:t>
            </a:r>
            <a:r>
              <a:rPr lang="fr-BE" dirty="0"/>
              <a:t>– </a:t>
            </a:r>
            <a:r>
              <a:rPr lang="fr-BE" dirty="0" smtClean="0"/>
              <a:t>Observations)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3"/>
            <a:ext cx="3528392" cy="1584176"/>
          </a:xfrm>
        </p:spPr>
        <p:txBody>
          <a:bodyPr/>
          <a:lstStyle/>
          <a:p>
            <a:r>
              <a:rPr lang="fr-BE" dirty="0" smtClean="0"/>
              <a:t>H</a:t>
            </a:r>
            <a:r>
              <a:rPr lang="fr-BE" baseline="-25000" dirty="0" smtClean="0"/>
              <a:t>2</a:t>
            </a:r>
            <a:r>
              <a:rPr lang="fr-BE" dirty="0" smtClean="0"/>
              <a:t>O: 244 </a:t>
            </a:r>
            <a:r>
              <a:rPr lang="fr-BE" dirty="0" err="1" smtClean="0"/>
              <a:t>orbits</a:t>
            </a:r>
            <a:endParaRPr lang="fr-BE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2" t="43059" r="29853" b="11412"/>
          <a:stretch/>
        </p:blipFill>
        <p:spPr bwMode="auto">
          <a:xfrm>
            <a:off x="5163839" y="1412776"/>
            <a:ext cx="3727778" cy="213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9" t="18079" r="12143" b="39531"/>
          <a:stretch/>
        </p:blipFill>
        <p:spPr bwMode="auto">
          <a:xfrm>
            <a:off x="107504" y="1700808"/>
            <a:ext cx="4896544" cy="271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8" t="13883" r="14739" b="39520"/>
          <a:stretch/>
        </p:blipFill>
        <p:spPr bwMode="auto">
          <a:xfrm>
            <a:off x="4079056" y="4221088"/>
            <a:ext cx="4998130" cy="265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35362" y="2009078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err="1" smtClean="0"/>
              <a:t>Density</a:t>
            </a:r>
            <a:endParaRPr lang="fr-BE" dirty="0"/>
          </a:p>
        </p:txBody>
      </p:sp>
      <p:sp>
        <p:nvSpPr>
          <p:cNvPr id="10" name="TextBox 9"/>
          <p:cNvSpPr txBox="1"/>
          <p:nvPr/>
        </p:nvSpPr>
        <p:spPr>
          <a:xfrm>
            <a:off x="4815026" y="458112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VMR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6886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Trace </a:t>
            </a:r>
            <a:r>
              <a:rPr lang="fr-BE" dirty="0" err="1"/>
              <a:t>gases</a:t>
            </a:r>
            <a:r>
              <a:rPr lang="fr-BE" dirty="0"/>
              <a:t>: H</a:t>
            </a:r>
            <a:r>
              <a:rPr lang="fr-BE" baseline="-25000" dirty="0"/>
              <a:t>2</a:t>
            </a:r>
            <a:r>
              <a:rPr lang="fr-BE" dirty="0"/>
              <a:t>O/HDO </a:t>
            </a:r>
            <a:r>
              <a:rPr lang="fr-BE" dirty="0" smtClean="0"/>
              <a:t>(2 </a:t>
            </a:r>
            <a:r>
              <a:rPr lang="fr-BE" dirty="0"/>
              <a:t>– </a:t>
            </a:r>
            <a:r>
              <a:rPr lang="fr-BE" dirty="0" smtClean="0"/>
              <a:t>Observations)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3"/>
            <a:ext cx="3528392" cy="1584176"/>
          </a:xfrm>
        </p:spPr>
        <p:txBody>
          <a:bodyPr/>
          <a:lstStyle/>
          <a:p>
            <a:r>
              <a:rPr lang="fr-BE" dirty="0" smtClean="0"/>
              <a:t>HDO: 213 </a:t>
            </a:r>
            <a:r>
              <a:rPr lang="fr-BE" dirty="0" err="1" smtClean="0"/>
              <a:t>orbits</a:t>
            </a:r>
            <a:endParaRPr lang="fr-BE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t="42576" r="30184" b="11589"/>
          <a:stretch/>
        </p:blipFill>
        <p:spPr bwMode="auto">
          <a:xfrm>
            <a:off x="4795602" y="1202834"/>
            <a:ext cx="4155993" cy="2442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2" t="13571" r="7631" b="39209"/>
          <a:stretch/>
        </p:blipFill>
        <p:spPr bwMode="auto">
          <a:xfrm>
            <a:off x="134191" y="1628800"/>
            <a:ext cx="460851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4" t="15035" r="6655" b="28143"/>
          <a:stretch/>
        </p:blipFill>
        <p:spPr bwMode="auto">
          <a:xfrm>
            <a:off x="4497470" y="4077072"/>
            <a:ext cx="4633929" cy="27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03848" y="242392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err="1" smtClean="0"/>
              <a:t>Density</a:t>
            </a:r>
            <a:endParaRPr lang="fr-BE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446847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VMR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5140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Last updates to PSA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8229600" cy="4669979"/>
          </a:xfrm>
        </p:spPr>
        <p:txBody>
          <a:bodyPr/>
          <a:lstStyle/>
          <a:p>
            <a:r>
              <a:rPr lang="fr-BE" dirty="0" err="1" smtClean="0"/>
              <a:t>Improved</a:t>
            </a:r>
            <a:r>
              <a:rPr lang="fr-BE" dirty="0" smtClean="0"/>
              <a:t> </a:t>
            </a:r>
            <a:r>
              <a:rPr lang="fr-BE" dirty="0" err="1" smtClean="0"/>
              <a:t>way</a:t>
            </a:r>
            <a:r>
              <a:rPr lang="fr-BE" dirty="0" smtClean="0"/>
              <a:t> of </a:t>
            </a:r>
            <a:r>
              <a:rPr lang="fr-BE" dirty="0" err="1" smtClean="0"/>
              <a:t>defining</a:t>
            </a:r>
            <a:r>
              <a:rPr lang="fr-BE" dirty="0" smtClean="0"/>
              <a:t> the ‘Solar Reference’ </a:t>
            </a:r>
            <a:r>
              <a:rPr lang="fr-BE" dirty="0" err="1" smtClean="0"/>
              <a:t>spectrum</a:t>
            </a:r>
            <a:endParaRPr lang="fr-BE" dirty="0"/>
          </a:p>
        </p:txBody>
      </p:sp>
      <p:grpSp>
        <p:nvGrpSpPr>
          <p:cNvPr id="4" name="Group 3"/>
          <p:cNvGrpSpPr/>
          <p:nvPr/>
        </p:nvGrpSpPr>
        <p:grpSpPr>
          <a:xfrm>
            <a:off x="305962" y="1555380"/>
            <a:ext cx="3181292" cy="2305668"/>
            <a:chOff x="1692275" y="2855422"/>
            <a:chExt cx="5334000" cy="4000500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  <a:lum brigh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275" y="2855422"/>
              <a:ext cx="5334000" cy="4000500"/>
            </a:xfrm>
            <a:prstGeom prst="rect">
              <a:avLst/>
            </a:prstGeom>
            <a:solidFill>
              <a:schemeClr val="tx1"/>
            </a:solidFill>
            <a:extLst/>
          </p:spPr>
        </p:pic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5219700" y="3141663"/>
              <a:ext cx="1296988" cy="3276600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Arial" charset="0"/>
                  <a:cs typeface="+mn-cs"/>
                </a:rPr>
                <a:t>Regression</a:t>
              </a:r>
            </a:p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Arial" charset="0"/>
                  <a:cs typeface="+mn-cs"/>
                </a:rPr>
                <a:t> zone</a:t>
              </a:r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2416175" y="3140075"/>
              <a:ext cx="2786063" cy="3268663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Arial" charset="0"/>
                  <a:cs typeface="+mn-cs"/>
                </a:rPr>
                <a:t>Occultation </a:t>
              </a:r>
            </a:p>
            <a:p>
              <a:pPr algn="ctr"/>
              <a:r>
                <a:rPr lang="en-GB" b="1" dirty="0" smtClean="0">
                  <a:solidFill>
                    <a:schemeClr val="bg1"/>
                  </a:solidFill>
                  <a:latin typeface="Arial" charset="0"/>
                  <a:cs typeface="+mn-cs"/>
                </a:rPr>
                <a:t>zone</a:t>
              </a:r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flipV="1">
              <a:off x="5202238" y="3222625"/>
              <a:ext cx="1314450" cy="46038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H="1">
              <a:off x="2371725" y="3235325"/>
              <a:ext cx="4157663" cy="77788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5" y="3867894"/>
            <a:ext cx="3165737" cy="237430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79512" y="4653136"/>
            <a:ext cx="2681240" cy="1392903"/>
            <a:chOff x="3546944" y="4653136"/>
            <a:chExt cx="2681240" cy="1392903"/>
          </a:xfrm>
        </p:grpSpPr>
        <p:sp>
          <p:nvSpPr>
            <p:cNvPr id="12" name="Oval 11"/>
            <p:cNvSpPr/>
            <p:nvPr/>
          </p:nvSpPr>
          <p:spPr bwMode="auto">
            <a:xfrm>
              <a:off x="4896036" y="4653136"/>
              <a:ext cx="1332148" cy="792088"/>
            </a:xfrm>
            <a:prstGeom prst="ellipse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fr-BE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DejaVu Sans" charset="0"/>
              </a:endParaRPr>
            </a:p>
          </p:txBody>
        </p:sp>
        <p:cxnSp>
          <p:nvCxnSpPr>
            <p:cNvPr id="13" name="Straight Arrow Connector 12"/>
            <p:cNvCxnSpPr>
              <a:stCxn id="12" idx="2"/>
            </p:cNvCxnSpPr>
            <p:nvPr/>
          </p:nvCxnSpPr>
          <p:spPr bwMode="auto">
            <a:xfrm flipH="1">
              <a:off x="4247964" y="5049180"/>
              <a:ext cx="648072" cy="306034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Box 13"/>
            <p:cNvSpPr txBox="1"/>
            <p:nvPr/>
          </p:nvSpPr>
          <p:spPr>
            <a:xfrm>
              <a:off x="3546944" y="5307375"/>
              <a:ext cx="13490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1400" dirty="0" smtClean="0">
                  <a:solidFill>
                    <a:schemeClr val="accent2"/>
                  </a:solidFill>
                </a:rPr>
                <a:t>Transmittance values are </a:t>
              </a:r>
            </a:p>
            <a:p>
              <a:r>
                <a:rPr lang="fr-BE" sz="1400" dirty="0" smtClean="0">
                  <a:solidFill>
                    <a:schemeClr val="accent2"/>
                  </a:solidFill>
                </a:rPr>
                <a:t> &gt;  1</a:t>
              </a:r>
              <a:endParaRPr lang="fr-BE" sz="14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-70849" y="3985518"/>
            <a:ext cx="205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>
                <a:solidFill>
                  <a:schemeClr val="accent2"/>
                </a:solidFill>
              </a:rPr>
              <a:t>OLD situation</a:t>
            </a:r>
            <a:endParaRPr lang="fr-BE" dirty="0">
              <a:solidFill>
                <a:schemeClr val="accent2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2776"/>
            <a:ext cx="4411684" cy="4223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4996989" y="587745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>
                <a:solidFill>
                  <a:schemeClr val="accent2">
                    <a:lumMod val="75000"/>
                  </a:schemeClr>
                </a:solidFill>
              </a:rPr>
              <a:t>Criteria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961296" y="5642670"/>
                <a:ext cx="3022388" cy="1121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1−</m:t>
                            </m:r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</m:t>
                            </m:r>
                            <m:d>
                              <m:dPr>
                                <m:ctrlPr>
                                  <a:rPr lang="en-US" sz="12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2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&lt;2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𝛿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,</a:t>
                </a:r>
                <a:r>
                  <a:rPr lang="en-US" sz="12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∈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i="1" dirty="0" smtClean="0">
                    <a:solidFill>
                      <a:schemeClr val="tx1"/>
                    </a:solidFill>
                  </a:rPr>
                  <a:t>W</a:t>
                </a:r>
                <a:endParaRPr lang="en-US" sz="1200" i="1" dirty="0">
                  <a:solidFill>
                    <a:schemeClr val="tx1"/>
                  </a:solidFill>
                </a:endParaRPr>
              </a:p>
              <a:p>
                <a:pPr marL="228600" indent="-2286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𝛿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𝑠𝑛𝑟𝑚𝑖𝑛</m:t>
                        </m:r>
                      </m:den>
                    </m:f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dirty="0" smtClean="0">
                    <a:solidFill>
                      <a:schemeClr val="tx1"/>
                    </a:solidFill>
                  </a:rPr>
                  <a:t>	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∈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i="1" dirty="0" smtClean="0">
                    <a:solidFill>
                      <a:schemeClr val="tx1"/>
                    </a:solidFill>
                  </a:rPr>
                  <a:t>W</a:t>
                </a:r>
                <a:endParaRPr lang="en-US" sz="1200" i="1" dirty="0">
                  <a:solidFill>
                    <a:schemeClr val="tx1"/>
                  </a:solidFill>
                </a:endParaRPr>
              </a:p>
              <a:p>
                <a:pPr marL="228600" indent="-2286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𝛿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&lt;</m:t>
                    </m:r>
                    <m:r>
                      <m:rPr>
                        <m:sty m:val="p"/>
                      </m:rPr>
                      <a:rPr lang="en-US" sz="1200">
                        <a:solidFill>
                          <a:schemeClr val="tx1"/>
                        </a:solidFill>
                        <a:latin typeface="Cambria Math"/>
                      </a:rPr>
                      <m:t>std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200">
                            <a:solidFill>
                              <a:schemeClr val="tx1"/>
                            </a:solidFill>
                            <a:latin typeface="Cambria Math"/>
                          </a:rPr>
                          <m:t>T</m:t>
                        </m:r>
                        <m:d>
                          <m:dPr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indsW</m:t>
                            </m:r>
                          </m:e>
                        </m:d>
                      </m:e>
                    </m:d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∈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i="1" dirty="0" smtClean="0">
                    <a:solidFill>
                      <a:schemeClr val="tx1"/>
                    </a:solidFill>
                  </a:rPr>
                  <a:t>W</a:t>
                </a:r>
              </a:p>
              <a:p>
                <a:pPr marL="228600" indent="-2286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−1&lt;2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𝛿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fr-BE" sz="12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200" dirty="0" smtClean="0">
                    <a:solidFill>
                      <a:schemeClr val="tx1"/>
                    </a:solidFill>
                  </a:rPr>
                  <a:t>	 </a:t>
                </a:r>
                <a:r>
                  <a:rPr lang="en-US" sz="1200" dirty="0" err="1" smtClean="0">
                    <a:solidFill>
                      <a:schemeClr val="tx1"/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∈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i="1" dirty="0" smtClean="0">
                    <a:solidFill>
                      <a:schemeClr val="tx1"/>
                    </a:solidFill>
                  </a:rPr>
                  <a:t>V</a:t>
                </a:r>
                <a:endParaRPr lang="en-US" sz="1200" i="1" dirty="0">
                  <a:solidFill>
                    <a:schemeClr val="tx1"/>
                  </a:solidFill>
                </a:endParaRPr>
              </a:p>
              <a:p>
                <a:pPr marL="228600" indent="-2286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1−</m:t>
                            </m:r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</m:t>
                            </m:r>
                            <m:d>
                              <m:dPr>
                                <m:ctrlPr>
                                  <a:rPr lang="en-US" sz="12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BE" sz="1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𝑅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&lt;2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𝛿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BE" sz="1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</m:d>
                  </m:oMath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296" y="5642670"/>
                <a:ext cx="3022388" cy="1121525"/>
              </a:xfrm>
              <a:prstGeom prst="rect">
                <a:avLst/>
              </a:prstGeom>
              <a:blipFill rotWithShape="1">
                <a:blip r:embed="rId5"/>
                <a:stretch>
                  <a:fillRect l="-202" t="-543" b="-326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753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Conclusions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err="1" smtClean="0"/>
              <a:t>Re</a:t>
            </a:r>
            <a:r>
              <a:rPr lang="fr-BE" dirty="0" smtClean="0"/>
              <a:t>-analyse of the </a:t>
            </a:r>
            <a:r>
              <a:rPr lang="fr-BE" dirty="0" err="1" smtClean="0"/>
              <a:t>updated</a:t>
            </a:r>
            <a:r>
              <a:rPr lang="fr-BE" dirty="0" smtClean="0"/>
              <a:t> transmittances </a:t>
            </a:r>
            <a:r>
              <a:rPr lang="fr-BE" dirty="0" err="1" smtClean="0"/>
              <a:t>is</a:t>
            </a:r>
            <a:r>
              <a:rPr lang="fr-BE" dirty="0" smtClean="0"/>
              <a:t> on-</a:t>
            </a:r>
            <a:r>
              <a:rPr lang="fr-BE" dirty="0" err="1" smtClean="0"/>
              <a:t>going</a:t>
            </a:r>
            <a:endParaRPr lang="fr-BE" dirty="0" smtClean="0"/>
          </a:p>
          <a:p>
            <a:endParaRPr lang="fr-BE" dirty="0"/>
          </a:p>
          <a:p>
            <a:r>
              <a:rPr lang="fr-BE" dirty="0" err="1" smtClean="0"/>
              <a:t>Still</a:t>
            </a:r>
            <a:r>
              <a:rPr lang="fr-BE" dirty="0" smtClean="0"/>
              <a:t>  A LOT to do 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this</a:t>
            </a:r>
            <a:r>
              <a:rPr lang="fr-BE" dirty="0" smtClean="0"/>
              <a:t> </a:t>
            </a:r>
            <a:r>
              <a:rPr lang="fr-BE" dirty="0" err="1" smtClean="0"/>
              <a:t>incredible</a:t>
            </a:r>
            <a:r>
              <a:rPr lang="fr-BE" dirty="0" smtClean="0"/>
              <a:t> data set</a:t>
            </a:r>
          </a:p>
          <a:p>
            <a:pPr lvl="1"/>
            <a:r>
              <a:rPr lang="fr-BE" dirty="0" err="1" smtClean="0"/>
              <a:t>Improve</a:t>
            </a:r>
            <a:r>
              <a:rPr lang="fr-BE" dirty="0" smtClean="0"/>
              <a:t> the </a:t>
            </a:r>
            <a:r>
              <a:rPr lang="fr-BE" dirty="0" err="1" smtClean="0"/>
              <a:t>retrieval</a:t>
            </a:r>
            <a:r>
              <a:rPr lang="fr-BE" dirty="0" smtClean="0"/>
              <a:t> </a:t>
            </a:r>
            <a:r>
              <a:rPr lang="fr-BE" dirty="0" err="1" smtClean="0"/>
              <a:t>from</a:t>
            </a:r>
            <a:r>
              <a:rPr lang="fr-BE" dirty="0" smtClean="0"/>
              <a:t> the </a:t>
            </a:r>
            <a:r>
              <a:rPr lang="fr-BE" dirty="0" err="1" smtClean="0"/>
              <a:t>existing</a:t>
            </a:r>
            <a:r>
              <a:rPr lang="fr-BE" dirty="0" smtClean="0"/>
              <a:t> SOIR </a:t>
            </a:r>
            <a:r>
              <a:rPr lang="fr-BE" dirty="0" err="1" smtClean="0"/>
              <a:t>spectra</a:t>
            </a:r>
            <a:endParaRPr lang="fr-BE" dirty="0" smtClean="0"/>
          </a:p>
          <a:p>
            <a:pPr lvl="2"/>
            <a:r>
              <a:rPr lang="fr-BE" dirty="0" err="1" smtClean="0"/>
              <a:t>Include</a:t>
            </a:r>
            <a:r>
              <a:rPr lang="fr-BE" dirty="0" smtClean="0"/>
              <a:t> the </a:t>
            </a:r>
            <a:r>
              <a:rPr lang="fr-BE" dirty="0" err="1" smtClean="0"/>
              <a:t>Detection</a:t>
            </a:r>
            <a:r>
              <a:rPr lang="fr-BE" dirty="0" smtClean="0"/>
              <a:t> </a:t>
            </a:r>
            <a:r>
              <a:rPr lang="fr-BE" dirty="0" err="1" smtClean="0"/>
              <a:t>Limits</a:t>
            </a:r>
            <a:r>
              <a:rPr lang="fr-BE" dirty="0" smtClean="0"/>
              <a:t> (OCS, </a:t>
            </a:r>
            <a:r>
              <a:rPr lang="fr-BE" dirty="0" err="1" smtClean="0"/>
              <a:t>etc</a:t>
            </a:r>
            <a:r>
              <a:rPr lang="fr-BE" dirty="0" smtClean="0"/>
              <a:t>)</a:t>
            </a:r>
          </a:p>
          <a:p>
            <a:pPr lvl="2"/>
            <a:r>
              <a:rPr lang="fr-BE" dirty="0" err="1" smtClean="0"/>
              <a:t>Correlation</a:t>
            </a:r>
            <a:r>
              <a:rPr lang="fr-BE" dirty="0" smtClean="0"/>
              <a:t> </a:t>
            </a:r>
            <a:r>
              <a:rPr lang="fr-BE" dirty="0" err="1" smtClean="0"/>
              <a:t>between</a:t>
            </a:r>
            <a:r>
              <a:rPr lang="fr-BE" dirty="0" smtClean="0"/>
              <a:t> the </a:t>
            </a:r>
            <a:r>
              <a:rPr lang="fr-BE" dirty="0" err="1" smtClean="0"/>
              <a:t>detected</a:t>
            </a:r>
            <a:r>
              <a:rPr lang="fr-BE" dirty="0" smtClean="0"/>
              <a:t> </a:t>
            </a:r>
            <a:r>
              <a:rPr lang="fr-BE" dirty="0" err="1" smtClean="0"/>
              <a:t>species</a:t>
            </a:r>
            <a:r>
              <a:rPr lang="fr-BE" dirty="0" smtClean="0"/>
              <a:t> (H</a:t>
            </a:r>
            <a:r>
              <a:rPr lang="fr-BE" baseline="-25000" dirty="0" smtClean="0"/>
              <a:t>2</a:t>
            </a:r>
            <a:r>
              <a:rPr lang="fr-BE" dirty="0" smtClean="0"/>
              <a:t>O, SO</a:t>
            </a:r>
            <a:r>
              <a:rPr lang="fr-BE" baseline="-25000" dirty="0"/>
              <a:t>2</a:t>
            </a:r>
            <a:r>
              <a:rPr lang="fr-BE" dirty="0" smtClean="0"/>
              <a:t>) and </a:t>
            </a:r>
            <a:r>
              <a:rPr lang="fr-BE" dirty="0" err="1" smtClean="0"/>
              <a:t>aerosols</a:t>
            </a:r>
            <a:endParaRPr lang="fr-BE" dirty="0" smtClean="0"/>
          </a:p>
          <a:p>
            <a:pPr lvl="1"/>
            <a:r>
              <a:rPr lang="fr-BE" dirty="0" err="1" smtClean="0"/>
              <a:t>Perform</a:t>
            </a:r>
            <a:r>
              <a:rPr lang="fr-BE" dirty="0" smtClean="0"/>
              <a:t> </a:t>
            </a:r>
            <a:r>
              <a:rPr lang="fr-BE" dirty="0" err="1" smtClean="0"/>
              <a:t>comparison</a:t>
            </a:r>
            <a:r>
              <a:rPr lang="fr-BE" dirty="0" smtClean="0"/>
              <a:t>/</a:t>
            </a:r>
            <a:r>
              <a:rPr lang="fr-BE" dirty="0" err="1" smtClean="0"/>
              <a:t>synergy</a:t>
            </a:r>
            <a:r>
              <a:rPr lang="fr-BE" dirty="0" smtClean="0"/>
              <a:t> 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other</a:t>
            </a:r>
            <a:r>
              <a:rPr lang="fr-BE" dirty="0" smtClean="0"/>
              <a:t> VEX </a:t>
            </a:r>
            <a:r>
              <a:rPr lang="fr-BE" dirty="0" err="1" smtClean="0"/>
              <a:t>datasets</a:t>
            </a:r>
            <a:r>
              <a:rPr lang="fr-BE" dirty="0" smtClean="0"/>
              <a:t> and/or 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ground-based</a:t>
            </a:r>
            <a:r>
              <a:rPr lang="fr-BE" dirty="0" smtClean="0"/>
              <a:t>/HST  observations</a:t>
            </a:r>
          </a:p>
          <a:p>
            <a:pPr lvl="1"/>
            <a:endParaRPr lang="fr-BE" dirty="0"/>
          </a:p>
          <a:p>
            <a:pPr lvl="1"/>
            <a:r>
              <a:rPr lang="fr-BE" dirty="0" smtClean="0"/>
              <a:t>Validation </a:t>
            </a:r>
            <a:r>
              <a:rPr lang="fr-BE" dirty="0" err="1" smtClean="0"/>
              <a:t>wrt</a:t>
            </a:r>
            <a:r>
              <a:rPr lang="fr-BE" dirty="0" smtClean="0"/>
              <a:t> </a:t>
            </a:r>
            <a:r>
              <a:rPr lang="fr-BE" dirty="0" err="1" smtClean="0"/>
              <a:t>existing</a:t>
            </a:r>
            <a:r>
              <a:rPr lang="fr-BE" dirty="0" smtClean="0"/>
              <a:t> Venus </a:t>
            </a:r>
            <a:r>
              <a:rPr lang="fr-BE" dirty="0" err="1" smtClean="0"/>
              <a:t>atmosphere</a:t>
            </a:r>
            <a:r>
              <a:rPr lang="fr-BE" dirty="0" smtClean="0"/>
              <a:t> </a:t>
            </a:r>
            <a:r>
              <a:rPr lang="fr-BE" dirty="0" err="1" smtClean="0"/>
              <a:t>Models</a:t>
            </a:r>
            <a:r>
              <a:rPr lang="fr-BE" dirty="0" smtClean="0"/>
              <a:t> (GCM, 1-d RT)</a:t>
            </a:r>
          </a:p>
          <a:p>
            <a:pPr lvl="1"/>
            <a:endParaRPr lang="fr-BE" dirty="0"/>
          </a:p>
          <a:p>
            <a:r>
              <a:rPr lang="fr-BE" dirty="0" smtClean="0"/>
              <a:t>Come to the « Venus Express </a:t>
            </a:r>
            <a:r>
              <a:rPr lang="fr-BE" dirty="0" err="1" smtClean="0"/>
              <a:t>Legacy</a:t>
            </a:r>
            <a:r>
              <a:rPr lang="fr-BE" dirty="0" smtClean="0"/>
              <a:t> session »</a:t>
            </a:r>
          </a:p>
          <a:p>
            <a:pPr lvl="1"/>
            <a:r>
              <a:rPr lang="fr-BE" dirty="0" err="1" smtClean="0"/>
              <a:t>Wedn</a:t>
            </a:r>
            <a:r>
              <a:rPr lang="fr-BE" dirty="0" smtClean="0"/>
              <a:t>. </a:t>
            </a:r>
            <a:r>
              <a:rPr lang="fr-BE" dirty="0" err="1" smtClean="0"/>
              <a:t>afternoon</a:t>
            </a:r>
            <a:endParaRPr lang="fr-BE" dirty="0" smtClean="0"/>
          </a:p>
          <a:p>
            <a:pPr lvl="1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2723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840</Words>
  <Application>Microsoft Office PowerPoint</Application>
  <PresentationFormat>On-screen Show (4:3)</PresentationFormat>
  <Paragraphs>223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Default Design</vt:lpstr>
      <vt:lpstr>Image</vt:lpstr>
      <vt:lpstr>Equation</vt:lpstr>
      <vt:lpstr>PowerPoint Presentation</vt:lpstr>
      <vt:lpstr>Outline</vt:lpstr>
      <vt:lpstr>The SOIR instrument</vt:lpstr>
      <vt:lpstr>SOIR thermal profiles: Introduction</vt:lpstr>
      <vt:lpstr>SOIR thermal profiles: CO2 density and temperatures</vt:lpstr>
      <vt:lpstr>Trace gases: SO2</vt:lpstr>
      <vt:lpstr>Trace gases: HCl &amp; HF</vt:lpstr>
      <vt:lpstr>Trace gases: CO (1- Observations)</vt:lpstr>
      <vt:lpstr>Trace gases: CO (2- Retrieval)</vt:lpstr>
      <vt:lpstr>Trace gases: CO (3- Densities)</vt:lpstr>
      <vt:lpstr>Trace gases: CO (4- Morning/Evening)</vt:lpstr>
      <vt:lpstr>Trace gases: CO (5- Latitudinal variations)</vt:lpstr>
      <vt:lpstr>Trace gases: H2O/HDO (1 – Introduction)</vt:lpstr>
      <vt:lpstr>Trace gases: H2O/HDO (2 – Observations)</vt:lpstr>
      <vt:lpstr>Trace gases: H2O/HDO (2 – Observations)</vt:lpstr>
      <vt:lpstr>Last updates to PSA</vt:lpstr>
      <vt:lpstr>Conclusions</vt:lpstr>
    </vt:vector>
  </TitlesOfParts>
  <Company>B.usoc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stephief</dc:creator>
  <cp:lastModifiedBy>annc</cp:lastModifiedBy>
  <cp:revision>130</cp:revision>
  <dcterms:created xsi:type="dcterms:W3CDTF">2006-01-12T10:53:51Z</dcterms:created>
  <dcterms:modified xsi:type="dcterms:W3CDTF">2016-04-05T13:11:38Z</dcterms:modified>
</cp:coreProperties>
</file>