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</p:sldMasterIdLst>
  <p:notesMasterIdLst>
    <p:notesMasterId r:id="rId28"/>
  </p:notesMasterIdLst>
  <p:sldIdLst>
    <p:sldId id="398" r:id="rId2"/>
    <p:sldId id="388" r:id="rId3"/>
    <p:sldId id="403" r:id="rId4"/>
    <p:sldId id="389" r:id="rId5"/>
    <p:sldId id="405" r:id="rId6"/>
    <p:sldId id="406" r:id="rId7"/>
    <p:sldId id="407" r:id="rId8"/>
    <p:sldId id="424" r:id="rId9"/>
    <p:sldId id="408" r:id="rId10"/>
    <p:sldId id="416" r:id="rId11"/>
    <p:sldId id="411" r:id="rId12"/>
    <p:sldId id="409" r:id="rId13"/>
    <p:sldId id="417" r:id="rId14"/>
    <p:sldId id="425" r:id="rId15"/>
    <p:sldId id="418" r:id="rId16"/>
    <p:sldId id="387" r:id="rId17"/>
    <p:sldId id="396" r:id="rId18"/>
    <p:sldId id="390" r:id="rId19"/>
    <p:sldId id="426" r:id="rId20"/>
    <p:sldId id="392" r:id="rId21"/>
    <p:sldId id="428" r:id="rId22"/>
    <p:sldId id="422" r:id="rId23"/>
    <p:sldId id="393" r:id="rId24"/>
    <p:sldId id="383" r:id="rId25"/>
    <p:sldId id="395" r:id="rId26"/>
    <p:sldId id="394" r:id="rId27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3106092-C09E-429A-9549-E30EE988F5AE}">
          <p14:sldIdLst/>
        </p14:section>
        <p14:section name="Untitled Section" id="{E5ACF6E1-9B0A-4B93-A828-EE0DA2624462}">
          <p14:sldIdLst>
            <p14:sldId id="398"/>
            <p14:sldId id="388"/>
            <p14:sldId id="403"/>
            <p14:sldId id="389"/>
            <p14:sldId id="405"/>
            <p14:sldId id="406"/>
            <p14:sldId id="407"/>
            <p14:sldId id="424"/>
            <p14:sldId id="408"/>
            <p14:sldId id="416"/>
            <p14:sldId id="411"/>
            <p14:sldId id="409"/>
            <p14:sldId id="417"/>
            <p14:sldId id="425"/>
            <p14:sldId id="418"/>
            <p14:sldId id="387"/>
            <p14:sldId id="396"/>
            <p14:sldId id="390"/>
            <p14:sldId id="426"/>
            <p14:sldId id="392"/>
            <p14:sldId id="428"/>
            <p14:sldId id="422"/>
            <p14:sldId id="393"/>
            <p14:sldId id="383"/>
            <p14:sldId id="395"/>
            <p14:sldId id="3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FFFF"/>
    <a:srgbClr val="25A2FF"/>
    <a:srgbClr val="F7FD09"/>
    <a:srgbClr val="BABE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11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E0D8052-3D89-4E40-A561-B63857520331}" type="datetimeFigureOut">
              <a:rPr lang="it-IT"/>
              <a:pPr>
                <a:defRPr/>
              </a:pPr>
              <a:t>06/04/2016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39829A8-F2CA-4664-9958-965BC92426E6}" type="slidenum">
              <a:rPr lang="it-IT" altLang="en-US"/>
              <a:pPr/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9497229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27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99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405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043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cid:ii_14db8ce3c3d3ca31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VENUS THERMOSPHERIC DENSITIES AS REVEALED BY VENUS EXPRESS TORQUE MEASUREMENTS</a:t>
            </a:r>
            <a:r>
              <a:rPr lang="en-GB" sz="1400" dirty="0">
                <a:solidFill>
                  <a:schemeClr val="bg1"/>
                </a:solidFill>
              </a:rPr>
              <a:t/>
            </a:r>
            <a:br>
              <a:rPr lang="en-GB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 </a:t>
            </a:r>
            <a:r>
              <a:rPr lang="en-GB" sz="1400" dirty="0">
                <a:solidFill>
                  <a:schemeClr val="bg1"/>
                </a:solidFill>
              </a:rPr>
              <a:t/>
            </a:r>
            <a:br>
              <a:rPr lang="en-GB" sz="1400" dirty="0">
                <a:solidFill>
                  <a:schemeClr val="bg1"/>
                </a:solidFill>
              </a:rPr>
            </a:br>
            <a:r>
              <a:rPr lang="en-US" sz="1400" b="1" dirty="0">
                <a:solidFill>
                  <a:schemeClr val="bg1"/>
                </a:solidFill>
              </a:rPr>
              <a:t>C.F. Wilson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i="1" dirty="0">
                <a:solidFill>
                  <a:schemeClr val="bg1"/>
                </a:solidFill>
              </a:rPr>
              <a:t>Oxford University, Oxford, UK (wilson@atm.ox.ac.uk)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b="1" dirty="0">
                <a:solidFill>
                  <a:schemeClr val="bg1"/>
                </a:solidFill>
              </a:rPr>
              <a:t>M. Persson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i="1" dirty="0">
                <a:solidFill>
                  <a:schemeClr val="bg1"/>
                </a:solidFill>
              </a:rPr>
              <a:t>Swedish Institute of Space Physics, Kiruna, Sweden</a:t>
            </a:r>
            <a:r>
              <a:rPr lang="en-US" sz="1400" dirty="0">
                <a:solidFill>
                  <a:schemeClr val="bg1"/>
                </a:solidFill>
              </a:rPr>
              <a:t>. </a:t>
            </a:r>
            <a:r>
              <a:rPr lang="en-US" sz="1400" b="1" dirty="0">
                <a:solidFill>
                  <a:schemeClr val="bg1"/>
                </a:solidFill>
              </a:rPr>
              <a:t>E. Grotheer</a:t>
            </a:r>
            <a:r>
              <a:rPr lang="en-US" sz="1400" dirty="0">
                <a:solidFill>
                  <a:schemeClr val="bg1"/>
                </a:solidFill>
              </a:rPr>
              <a:t>, ESAC, Spain, </a:t>
            </a:r>
            <a:r>
              <a:rPr lang="en-US" sz="1400" b="1" dirty="0">
                <a:solidFill>
                  <a:schemeClr val="bg1"/>
                </a:solidFill>
              </a:rPr>
              <a:t>I. Müller-</a:t>
            </a:r>
            <a:r>
              <a:rPr lang="en-US" sz="1400" b="1" dirty="0" err="1">
                <a:solidFill>
                  <a:schemeClr val="bg1"/>
                </a:solidFill>
              </a:rPr>
              <a:t>Wodarg</a:t>
            </a:r>
            <a:r>
              <a:rPr lang="en-US" sz="1400" dirty="0">
                <a:solidFill>
                  <a:schemeClr val="bg1"/>
                </a:solidFill>
              </a:rPr>
              <a:t>, Imperial College London, UK, </a:t>
            </a:r>
            <a:r>
              <a:rPr lang="en-US" sz="1400" b="1" dirty="0">
                <a:solidFill>
                  <a:schemeClr val="bg1"/>
                </a:solidFill>
              </a:rPr>
              <a:t>S. </a:t>
            </a:r>
            <a:r>
              <a:rPr lang="en-US" sz="1400" b="1" dirty="0" err="1">
                <a:solidFill>
                  <a:schemeClr val="bg1"/>
                </a:solidFill>
              </a:rPr>
              <a:t>Damiani</a:t>
            </a:r>
            <a:r>
              <a:rPr lang="en-US" sz="1400" b="1" dirty="0">
                <a:solidFill>
                  <a:schemeClr val="bg1"/>
                </a:solidFill>
              </a:rPr>
              <a:t>, M. Müller</a:t>
            </a:r>
            <a:r>
              <a:rPr lang="en-US" sz="1400" dirty="0">
                <a:solidFill>
                  <a:schemeClr val="bg1"/>
                </a:solidFill>
              </a:rPr>
              <a:t>, ESA/ESOC, Germany, </a:t>
            </a:r>
            <a:r>
              <a:rPr lang="en-US" sz="1400" b="1" dirty="0">
                <a:solidFill>
                  <a:schemeClr val="bg1"/>
                </a:solidFill>
              </a:rPr>
              <a:t>H. Svedhem</a:t>
            </a:r>
            <a:r>
              <a:rPr lang="en-US" sz="1400" dirty="0">
                <a:solidFill>
                  <a:schemeClr val="bg1"/>
                </a:solidFill>
              </a:rPr>
              <a:t>, ESA/ESTEC, </a:t>
            </a:r>
            <a:r>
              <a:rPr lang="en-US" sz="1400" dirty="0" err="1">
                <a:solidFill>
                  <a:schemeClr val="bg1"/>
                </a:solidFill>
              </a:rPr>
              <a:t>Noordwijk</a:t>
            </a:r>
            <a:r>
              <a:rPr lang="en-US" sz="1400" dirty="0">
                <a:solidFill>
                  <a:schemeClr val="bg1"/>
                </a:solidFill>
              </a:rPr>
              <a:t>, the Netherlands, </a:t>
            </a:r>
            <a:r>
              <a:rPr lang="en-US" sz="1400" b="1" dirty="0">
                <a:solidFill>
                  <a:schemeClr val="bg1"/>
                </a:solidFill>
              </a:rPr>
              <a:t>P. Rosenblatt</a:t>
            </a:r>
            <a:r>
              <a:rPr lang="en-US" sz="1400" dirty="0">
                <a:solidFill>
                  <a:schemeClr val="bg1"/>
                </a:solidFill>
              </a:rPr>
              <a:t>, Royal Observatory of Belgium, </a:t>
            </a:r>
            <a:r>
              <a:rPr lang="en-US" sz="1400" b="1" dirty="0">
                <a:solidFill>
                  <a:schemeClr val="bg1"/>
                </a:solidFill>
              </a:rPr>
              <a:t>S. Bruinsma</a:t>
            </a:r>
            <a:r>
              <a:rPr lang="en-US" sz="1400" dirty="0">
                <a:solidFill>
                  <a:schemeClr val="bg1"/>
                </a:solidFill>
              </a:rPr>
              <a:t>, CNES/GRGS, Toulouse.</a:t>
            </a:r>
            <a:endParaRPr lang="en-GB" sz="1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420888"/>
            <a:ext cx="7006885" cy="390836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45239" y="6444044"/>
            <a:ext cx="3429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Venus 2016 conference, Oxford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396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35" y="1777824"/>
            <a:ext cx="8253130" cy="4603504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 bwMode="auto">
          <a:xfrm>
            <a:off x="1538668" y="5498778"/>
            <a:ext cx="864096" cy="216024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/>
            <a:endParaRPr lang="en-GB" sz="3200" i="1" smtClean="0">
              <a:solidFill>
                <a:srgbClr val="808080"/>
              </a:solidFill>
              <a:latin typeface="Arial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1093507" y="4562674"/>
            <a:ext cx="864096" cy="216024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/>
            <a:endParaRPr lang="en-GB" sz="3200" i="1" smtClean="0">
              <a:solidFill>
                <a:srgbClr val="808080"/>
              </a:solidFill>
              <a:latin typeface="Arial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1093507" y="3662574"/>
            <a:ext cx="864096" cy="216024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/>
            <a:endParaRPr lang="en-GB" sz="3200" i="1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803637" y="2546450"/>
            <a:ext cx="864096" cy="216024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/>
            <a:endParaRPr lang="en-GB" sz="3200" i="1" smtClean="0">
              <a:solidFill>
                <a:srgbClr val="808080"/>
              </a:solidFill>
              <a:latin typeface="Arial" charset="0"/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6206075" y="1898378"/>
            <a:ext cx="23762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smtClean="0">
                <a:solidFill>
                  <a:srgbClr val="EB924F"/>
                </a:solidFill>
              </a:rPr>
              <a:t>Torque data</a:t>
            </a:r>
            <a:endParaRPr lang="en-GB" sz="2800" dirty="0">
              <a:solidFill>
                <a:srgbClr val="EB924F"/>
              </a:solidFill>
            </a:endParaRPr>
          </a:p>
        </p:txBody>
      </p:sp>
      <p:sp>
        <p:nvSpPr>
          <p:cNvPr id="11" name="TextBox 20"/>
          <p:cNvSpPr txBox="1"/>
          <p:nvPr/>
        </p:nvSpPr>
        <p:spPr>
          <a:xfrm>
            <a:off x="3037722" y="4528394"/>
            <a:ext cx="17768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err="1" smtClean="0">
                <a:solidFill>
                  <a:srgbClr val="92D050"/>
                </a:solidFill>
              </a:rPr>
              <a:t>Torque</a:t>
            </a:r>
            <a:r>
              <a:rPr lang="en-GB" sz="2800" baseline="-25000" dirty="0" err="1" smtClean="0">
                <a:solidFill>
                  <a:srgbClr val="92D050"/>
                </a:solidFill>
              </a:rPr>
              <a:t>AD</a:t>
            </a:r>
            <a:r>
              <a:rPr lang="en-GB" sz="2800" dirty="0" smtClean="0">
                <a:solidFill>
                  <a:srgbClr val="92D050"/>
                </a:solidFill>
              </a:rPr>
              <a:t> </a:t>
            </a:r>
          </a:p>
          <a:p>
            <a:r>
              <a:rPr lang="en-GB" sz="2800" dirty="0" smtClean="0">
                <a:solidFill>
                  <a:srgbClr val="92D050"/>
                </a:solidFill>
              </a:rPr>
              <a:t>vector</a:t>
            </a:r>
            <a:endParaRPr lang="en-GB" sz="2800" dirty="0">
              <a:solidFill>
                <a:srgbClr val="92D05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125" y="4268541"/>
            <a:ext cx="1797298" cy="1454557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4814607" y="3089600"/>
            <a:ext cx="31683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smtClean="0">
                <a:solidFill>
                  <a:srgbClr val="000000"/>
                </a:solidFill>
              </a:rPr>
              <a:t>Compensate via reaction wheels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3254491" y="4016145"/>
            <a:ext cx="1696616" cy="484632"/>
          </a:xfrm>
          <a:prstGeom prst="rightArrow">
            <a:avLst/>
          </a:prstGeom>
          <a:solidFill>
            <a:srgbClr val="92D050"/>
          </a:solidFill>
          <a:scene3d>
            <a:camera prst="orthographicFront">
              <a:rot lat="0" lon="420000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4702291" y="4026225"/>
            <a:ext cx="1696616" cy="484632"/>
          </a:xfrm>
          <a:prstGeom prst="rightArrow">
            <a:avLst/>
          </a:prstGeom>
          <a:solidFill>
            <a:schemeClr val="tx1"/>
          </a:solidFill>
          <a:scene3d>
            <a:camera prst="orthographicFront">
              <a:rot lat="0" lon="1500000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4"/>
          <p:cNvSpPr txBox="1"/>
          <p:nvPr/>
        </p:nvSpPr>
        <p:spPr>
          <a:xfrm>
            <a:off x="445435" y="4972199"/>
            <a:ext cx="6923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smtClean="0">
                <a:solidFill>
                  <a:srgbClr val="FFFFFF"/>
                </a:solidFill>
              </a:rPr>
              <a:t>Wind</a:t>
            </a:r>
          </a:p>
          <a:p>
            <a:endParaRPr lang="en-GB" sz="2800" dirty="0" smtClean="0">
              <a:solidFill>
                <a:srgbClr val="FFFFFF"/>
              </a:solidFill>
            </a:endParaRPr>
          </a:p>
          <a:p>
            <a:r>
              <a:rPr lang="en-GB" sz="2800" dirty="0" smtClean="0">
                <a:solidFill>
                  <a:srgbClr val="FFFFFF"/>
                </a:solidFill>
              </a:rPr>
              <a:t>~8-10 km/s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685800" y="269776"/>
            <a:ext cx="7772400" cy="1143000"/>
          </a:xfrm>
        </p:spPr>
        <p:txBody>
          <a:bodyPr/>
          <a:lstStyle/>
          <a:p>
            <a:r>
              <a:rPr lang="en-GB" sz="2000" b="1" u="sng" dirty="0" smtClean="0">
                <a:solidFill>
                  <a:schemeClr val="bg1"/>
                </a:solidFill>
              </a:rPr>
              <a:t>Accelerometers</a:t>
            </a:r>
            <a:r>
              <a:rPr lang="en-GB" sz="2000" dirty="0" smtClean="0">
                <a:solidFill>
                  <a:schemeClr val="bg1"/>
                </a:solidFill>
              </a:rPr>
              <a:t>: measure densities up to </a:t>
            </a:r>
            <a:r>
              <a:rPr lang="en-GB" sz="2000" b="1" u="sng" dirty="0" smtClean="0">
                <a:solidFill>
                  <a:schemeClr val="bg1"/>
                </a:solidFill>
              </a:rPr>
              <a:t>150 km</a:t>
            </a:r>
            <a:r>
              <a:rPr lang="en-GB" sz="2000" dirty="0" smtClean="0">
                <a:solidFill>
                  <a:schemeClr val="bg1"/>
                </a:solidFill>
              </a:rPr>
              <a:t> altitude</a:t>
            </a:r>
            <a:br>
              <a:rPr lang="en-GB" sz="2000" dirty="0" smtClean="0">
                <a:solidFill>
                  <a:schemeClr val="bg1"/>
                </a:solidFill>
              </a:rPr>
            </a:br>
            <a:r>
              <a:rPr lang="en-GB" sz="2000" b="1" u="sng" dirty="0" smtClean="0">
                <a:solidFill>
                  <a:schemeClr val="bg1"/>
                </a:solidFill>
              </a:rPr>
              <a:t>Gyros / reaction wheels</a:t>
            </a:r>
            <a:r>
              <a:rPr lang="en-GB" sz="2000" dirty="0" smtClean="0">
                <a:solidFill>
                  <a:schemeClr val="bg1"/>
                </a:solidFill>
              </a:rPr>
              <a:t>: measure densities up to </a:t>
            </a:r>
            <a:r>
              <a:rPr lang="en-GB" sz="2000" b="1" u="sng" dirty="0" smtClean="0">
                <a:solidFill>
                  <a:schemeClr val="bg1"/>
                </a:solidFill>
              </a:rPr>
              <a:t>200 km</a:t>
            </a:r>
            <a:r>
              <a:rPr lang="en-GB" sz="2000" dirty="0" smtClean="0">
                <a:solidFill>
                  <a:schemeClr val="bg1"/>
                </a:solidFill>
              </a:rPr>
              <a:t> </a:t>
            </a:r>
            <a:r>
              <a:rPr lang="en-GB" sz="2000" dirty="0" smtClean="0">
                <a:solidFill>
                  <a:schemeClr val="bg1"/>
                </a:solidFill>
              </a:rPr>
              <a:t>altitude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88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VEx Torque data reduction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560" y="1916832"/>
            <a:ext cx="82089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Much of the introductory work was done by ESOC Flight dynamics team: Michael Müller, Sylvain </a:t>
            </a:r>
            <a:r>
              <a:rPr lang="en-GB" sz="2000" dirty="0" err="1" smtClean="0">
                <a:solidFill>
                  <a:schemeClr val="bg1"/>
                </a:solidFill>
              </a:rPr>
              <a:t>Damiani</a:t>
            </a:r>
            <a:r>
              <a:rPr lang="en-GB" sz="2000" dirty="0" smtClean="0">
                <a:solidFill>
                  <a:schemeClr val="bg1"/>
                </a:solidFill>
              </a:rPr>
              <a:t>, and others.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Described in papers such as </a:t>
            </a:r>
            <a:r>
              <a:rPr lang="en-GB" sz="1600" i="1" dirty="0" err="1" smtClean="0">
                <a:solidFill>
                  <a:schemeClr val="bg1"/>
                </a:solidFill>
              </a:rPr>
              <a:t>Damiani</a:t>
            </a:r>
            <a:r>
              <a:rPr lang="en-GB" sz="1600" i="1" dirty="0" smtClean="0">
                <a:solidFill>
                  <a:schemeClr val="bg1"/>
                </a:solidFill>
              </a:rPr>
              <a:t> et al., 2013; Lorenzo et al., 2012.</a:t>
            </a:r>
            <a:endParaRPr lang="en-GB" sz="2000" i="1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However, the densities derived from their analyses were not made available for scientific analyses and are no longer available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Emmanuel Grotheer (ESTEC, now ESAC) recreated the data </a:t>
            </a:r>
            <a:r>
              <a:rPr lang="en-GB" sz="2000" dirty="0" smtClean="0">
                <a:solidFill>
                  <a:schemeClr val="bg1"/>
                </a:solidFill>
              </a:rPr>
              <a:t>pipeline (2014).</a:t>
            </a:r>
            <a:endParaRPr lang="en-GB" sz="20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Moa Persson (MSc student at Oxford) </a:t>
            </a:r>
            <a:r>
              <a:rPr lang="en-GB" sz="2000" dirty="0" smtClean="0">
                <a:solidFill>
                  <a:schemeClr val="bg1"/>
                </a:solidFill>
              </a:rPr>
              <a:t>refined </a:t>
            </a:r>
            <a:r>
              <a:rPr lang="en-GB" sz="2000" dirty="0" smtClean="0">
                <a:solidFill>
                  <a:schemeClr val="bg1"/>
                </a:solidFill>
              </a:rPr>
              <a:t>this </a:t>
            </a:r>
            <a:r>
              <a:rPr lang="en-GB" sz="2000" dirty="0" smtClean="0">
                <a:solidFill>
                  <a:schemeClr val="bg1"/>
                </a:solidFill>
              </a:rPr>
              <a:t>pipeline (2015).</a:t>
            </a:r>
            <a:endParaRPr lang="en-GB" sz="20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16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116632"/>
            <a:ext cx="7772400" cy="1143000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Torque  data reduction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1800" dirty="0" smtClean="0">
                <a:solidFill>
                  <a:schemeClr val="bg1"/>
                </a:solidFill>
              </a:rPr>
              <a:t>in order to get the aerodynamic torque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51520" y="1412776"/>
            <a:ext cx="2952328" cy="3897268"/>
          </a:xfrm>
        </p:spPr>
        <p:txBody>
          <a:bodyPr>
            <a:normAutofit/>
          </a:bodyPr>
          <a:lstStyle/>
          <a:p>
            <a:r>
              <a:rPr lang="en-GB" sz="1800" dirty="0" smtClean="0">
                <a:solidFill>
                  <a:schemeClr val="bg1"/>
                </a:solidFill>
              </a:rPr>
              <a:t>Gravity gradient torque</a:t>
            </a:r>
          </a:p>
          <a:p>
            <a:r>
              <a:rPr lang="en-GB" sz="1800" dirty="0" smtClean="0">
                <a:solidFill>
                  <a:schemeClr val="bg1"/>
                </a:solidFill>
              </a:rPr>
              <a:t>Solar radiation torque</a:t>
            </a:r>
          </a:p>
        </p:txBody>
      </p:sp>
      <p:pic>
        <p:nvPicPr>
          <p:cNvPr id="5123" name="Picture 3" descr="H:\MATLAB\Figures for meeting with Ingo\Torque\20101022_ggTorque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4544"/>
          <a:stretch/>
        </p:blipFill>
        <p:spPr bwMode="auto">
          <a:xfrm>
            <a:off x="1115616" y="2204864"/>
            <a:ext cx="7632848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690730" y="2218606"/>
            <a:ext cx="8002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imes New Roman" panose="02020603050405020304" pitchFamily="18" charset="0"/>
              </a:rPr>
              <a:t>X-axis</a:t>
            </a:r>
          </a:p>
          <a:p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</a:rPr>
              <a:t>Y-axis</a:t>
            </a:r>
          </a:p>
          <a:p>
            <a:r>
              <a:rPr lang="en-GB" dirty="0">
                <a:solidFill>
                  <a:srgbClr val="FFC000"/>
                </a:solidFill>
                <a:latin typeface="Times New Roman" panose="02020603050405020304" pitchFamily="18" charset="0"/>
              </a:rPr>
              <a:t>Z-axis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5CD9CE6-B9A8-4B9B-9779-C57DFC915892}" type="slidenum">
              <a:rPr lang="en-GB" sz="240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</a:t>
            </a:fld>
            <a:endParaRPr lang="en-GB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2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Torque data reduction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03848" y="2023336"/>
            <a:ext cx="5544616" cy="4114800"/>
          </a:xfrm>
        </p:spPr>
        <p:txBody>
          <a:bodyPr/>
          <a:lstStyle/>
          <a:p>
            <a:r>
              <a:rPr lang="en-GB" sz="2400" dirty="0" smtClean="0">
                <a:solidFill>
                  <a:schemeClr val="bg1"/>
                </a:solidFill>
                <a:latin typeface="+mj-lt"/>
              </a:rPr>
              <a:t>ESOC calculated aerodynamic forces on dozens of faces (removing shaded faces)</a:t>
            </a:r>
          </a:p>
          <a:p>
            <a:r>
              <a:rPr lang="en-GB" sz="2400" dirty="0" smtClean="0">
                <a:solidFill>
                  <a:schemeClr val="bg1"/>
                </a:solidFill>
                <a:latin typeface="+mj-lt"/>
              </a:rPr>
              <a:t>Virtually all of the torque is due to the solar panels</a:t>
            </a:r>
          </a:p>
          <a:p>
            <a:r>
              <a:rPr lang="en-GB" sz="2400" dirty="0" smtClean="0">
                <a:solidFill>
                  <a:schemeClr val="bg1"/>
                </a:solidFill>
                <a:latin typeface="+mj-lt"/>
              </a:rPr>
              <a:t>Using only solar panel torques to calculated </a:t>
            </a:r>
            <a:r>
              <a:rPr lang="el-GR" sz="2400" i="1" dirty="0" smtClean="0">
                <a:solidFill>
                  <a:schemeClr val="bg1"/>
                </a:solidFill>
                <a:latin typeface="+mj-lt"/>
              </a:rPr>
              <a:t>ρ</a:t>
            </a:r>
            <a:r>
              <a:rPr lang="en-GB" sz="2400" dirty="0" smtClean="0">
                <a:solidFill>
                  <a:schemeClr val="bg1"/>
                </a:solidFill>
                <a:latin typeface="+mj-lt"/>
              </a:rPr>
              <a:t> leads to errors of up to 5% for VExADE geometries [</a:t>
            </a:r>
            <a:r>
              <a:rPr lang="en-GB" sz="2400" dirty="0" err="1" smtClean="0">
                <a:solidFill>
                  <a:schemeClr val="bg1"/>
                </a:solidFill>
                <a:latin typeface="+mj-lt"/>
              </a:rPr>
              <a:t>Damiani</a:t>
            </a:r>
            <a:r>
              <a:rPr lang="en-GB" sz="2400" dirty="0" smtClean="0">
                <a:solidFill>
                  <a:schemeClr val="bg1"/>
                </a:solidFill>
                <a:latin typeface="+mj-lt"/>
              </a:rPr>
              <a:t> et al 2013]</a:t>
            </a:r>
          </a:p>
          <a:p>
            <a:r>
              <a:rPr lang="en-GB" sz="2400" i="1" u="sng" dirty="0" smtClean="0">
                <a:solidFill>
                  <a:schemeClr val="bg1"/>
                </a:solidFill>
                <a:latin typeface="+mj-lt"/>
              </a:rPr>
              <a:t>Therefore we have used only torque from aerodynamic pressure on solar panels to calculate densities</a:t>
            </a:r>
            <a:endParaRPr lang="en-GB" sz="2400" i="1" u="sng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945751"/>
            <a:ext cx="2611389" cy="27795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725346"/>
            <a:ext cx="2611389" cy="8906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31798" b="29978"/>
          <a:stretch/>
        </p:blipFill>
        <p:spPr>
          <a:xfrm>
            <a:off x="179512" y="5639600"/>
            <a:ext cx="2611389" cy="99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83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287" y="692696"/>
            <a:ext cx="4318248" cy="1143000"/>
          </a:xfrm>
        </p:spPr>
        <p:txBody>
          <a:bodyPr/>
          <a:lstStyle/>
          <a:p>
            <a:r>
              <a:rPr lang="en-GB" sz="3600" dirty="0" smtClean="0">
                <a:solidFill>
                  <a:schemeClr val="bg1"/>
                </a:solidFill>
              </a:rPr>
              <a:t>Torque data reduction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2301131"/>
            <a:ext cx="3888432" cy="4512245"/>
          </a:xfrm>
        </p:spPr>
        <p:txBody>
          <a:bodyPr/>
          <a:lstStyle/>
          <a:p>
            <a:r>
              <a:rPr lang="en-GB" sz="2400" dirty="0" smtClean="0">
                <a:solidFill>
                  <a:schemeClr val="bg1"/>
                </a:solidFill>
              </a:rPr>
              <a:t>Exclusion criteria:</a:t>
            </a:r>
          </a:p>
          <a:p>
            <a:pPr lvl="1"/>
            <a:r>
              <a:rPr lang="en-GB" sz="2000" dirty="0" smtClean="0">
                <a:solidFill>
                  <a:schemeClr val="bg1"/>
                </a:solidFill>
              </a:rPr>
              <a:t>SNR &lt; 15</a:t>
            </a:r>
          </a:p>
          <a:p>
            <a:pPr lvl="1"/>
            <a:r>
              <a:rPr lang="en-GB" sz="2000" dirty="0" smtClean="0">
                <a:solidFill>
                  <a:schemeClr val="bg1"/>
                </a:solidFill>
              </a:rPr>
              <a:t>Calculated torque vector direction deviates from measured torque direction by &gt; 20°</a:t>
            </a:r>
          </a:p>
          <a:p>
            <a:pPr lvl="1"/>
            <a:r>
              <a:rPr lang="en-GB" sz="2000" dirty="0" smtClean="0">
                <a:solidFill>
                  <a:schemeClr val="bg1"/>
                </a:solidFill>
              </a:rPr>
              <a:t>“Sensitivity” &lt; 2 x 10</a:t>
            </a:r>
            <a:r>
              <a:rPr lang="en-GB" sz="2000" baseline="30000" dirty="0" smtClean="0">
                <a:solidFill>
                  <a:schemeClr val="bg1"/>
                </a:solidFill>
              </a:rPr>
              <a:t>7</a:t>
            </a:r>
            <a:r>
              <a:rPr lang="en-GB" sz="2000" dirty="0" smtClean="0">
                <a:solidFill>
                  <a:schemeClr val="bg1"/>
                </a:solidFill>
              </a:rPr>
              <a:t> m</a:t>
            </a:r>
            <a:r>
              <a:rPr lang="en-GB" sz="2000" baseline="30000" dirty="0" smtClean="0">
                <a:solidFill>
                  <a:schemeClr val="bg1"/>
                </a:solidFill>
              </a:rPr>
              <a:t>5</a:t>
            </a:r>
            <a:r>
              <a:rPr lang="en-GB" sz="2000" dirty="0" smtClean="0">
                <a:solidFill>
                  <a:schemeClr val="bg1"/>
                </a:solidFill>
              </a:rPr>
              <a:t>s</a:t>
            </a:r>
            <a:r>
              <a:rPr lang="en-GB" sz="2000" baseline="30000" dirty="0" smtClean="0">
                <a:solidFill>
                  <a:schemeClr val="bg1"/>
                </a:solidFill>
              </a:rPr>
              <a:t>-2</a:t>
            </a:r>
            <a:r>
              <a:rPr lang="en-GB" sz="2000" dirty="0" smtClean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n-GB" sz="2000" i="1" dirty="0" smtClean="0">
                <a:solidFill>
                  <a:schemeClr val="bg1"/>
                </a:solidFill>
              </a:rPr>
              <a:t>Limits data to typically &lt; 200 km</a:t>
            </a:r>
          </a:p>
        </p:txBody>
      </p:sp>
      <p:pic>
        <p:nvPicPr>
          <p:cNvPr id="1026" name="Picture 2" descr="Infogad bild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1" y="548680"/>
            <a:ext cx="4932040" cy="2723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Infogad bild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1" y="3538163"/>
            <a:ext cx="4941876" cy="331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30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704856" cy="1143000"/>
          </a:xfrm>
        </p:spPr>
        <p:txBody>
          <a:bodyPr/>
          <a:lstStyle/>
          <a:p>
            <a:r>
              <a:rPr lang="en-GB" sz="4000" dirty="0" smtClean="0">
                <a:solidFill>
                  <a:schemeClr val="bg1"/>
                </a:solidFill>
              </a:rPr>
              <a:t>Validation against </a:t>
            </a:r>
            <a:r>
              <a:rPr lang="en-GB" sz="4000" dirty="0" smtClean="0">
                <a:solidFill>
                  <a:schemeClr val="bg1"/>
                </a:solidFill>
              </a:rPr>
              <a:t>Precise Orbit Determination (tracking) </a:t>
            </a:r>
            <a:r>
              <a:rPr lang="en-GB" sz="4000" dirty="0" smtClean="0">
                <a:solidFill>
                  <a:schemeClr val="bg1"/>
                </a:solidFill>
              </a:rPr>
              <a:t>results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981200"/>
            <a:ext cx="4392488" cy="4114800"/>
          </a:xfrm>
        </p:spPr>
        <p:txBody>
          <a:bodyPr/>
          <a:lstStyle/>
          <a:p>
            <a:r>
              <a:rPr lang="en-GB" sz="2000" dirty="0" smtClean="0">
                <a:solidFill>
                  <a:schemeClr val="bg1"/>
                </a:solidFill>
              </a:rPr>
              <a:t>Our densities are correlated with those obtained from tracking data</a:t>
            </a:r>
          </a:p>
          <a:p>
            <a:pPr lvl="2"/>
            <a:endParaRPr lang="en-GB" sz="1200" dirty="0" smtClean="0">
              <a:solidFill>
                <a:schemeClr val="bg1"/>
              </a:solidFill>
            </a:endParaRPr>
          </a:p>
          <a:p>
            <a:r>
              <a:rPr lang="en-GB" sz="2000" dirty="0" smtClean="0">
                <a:solidFill>
                  <a:schemeClr val="bg1"/>
                </a:solidFill>
              </a:rPr>
              <a:t>They are on average 20% lower than those from tracking.</a:t>
            </a:r>
          </a:p>
          <a:p>
            <a:pPr lvl="2"/>
            <a:endParaRPr lang="en-GB" sz="1200" dirty="0">
              <a:solidFill>
                <a:schemeClr val="bg1"/>
              </a:solidFill>
            </a:endParaRPr>
          </a:p>
          <a:p>
            <a:r>
              <a:rPr lang="en-GB" sz="2000" dirty="0" smtClean="0">
                <a:solidFill>
                  <a:schemeClr val="bg1"/>
                </a:solidFill>
              </a:rPr>
              <a:t>Discrepancy with values from ESOC may be due to different geometry parameters used (spacecraft position &amp; velocities, </a:t>
            </a:r>
            <a:r>
              <a:rPr lang="en-GB" sz="2000" dirty="0" err="1" smtClean="0">
                <a:solidFill>
                  <a:schemeClr val="bg1"/>
                </a:solidFill>
              </a:rPr>
              <a:t>CoM</a:t>
            </a:r>
            <a:r>
              <a:rPr lang="en-GB" sz="2000" dirty="0" smtClean="0">
                <a:solidFill>
                  <a:schemeClr val="bg1"/>
                </a:solidFill>
              </a:rPr>
              <a:t> &amp; </a:t>
            </a:r>
            <a:r>
              <a:rPr lang="en-GB" sz="2000" dirty="0" err="1" smtClean="0">
                <a:solidFill>
                  <a:schemeClr val="bg1"/>
                </a:solidFill>
              </a:rPr>
              <a:t>CoP</a:t>
            </a:r>
            <a:r>
              <a:rPr lang="en-GB" sz="2000" dirty="0" smtClean="0">
                <a:solidFill>
                  <a:schemeClr val="bg1"/>
                </a:solidFill>
              </a:rPr>
              <a:t> vectors, SA rotation angles)</a:t>
            </a:r>
          </a:p>
          <a:p>
            <a:pPr lvl="1"/>
            <a:r>
              <a:rPr lang="en-GB" sz="1600" i="1" dirty="0" smtClean="0">
                <a:solidFill>
                  <a:schemeClr val="bg1"/>
                </a:solidFill>
              </a:rPr>
              <a:t>Solar Array rotation angles stored in SPICE are different (by up to 0.5°) from those reported in “VEx </a:t>
            </a:r>
            <a:r>
              <a:rPr lang="en-GB" sz="1600" i="1" dirty="0" err="1" smtClean="0">
                <a:solidFill>
                  <a:schemeClr val="bg1"/>
                </a:solidFill>
              </a:rPr>
              <a:t>Aerodrag</a:t>
            </a:r>
            <a:r>
              <a:rPr lang="en-GB" sz="1600" i="1" dirty="0" smtClean="0">
                <a:solidFill>
                  <a:schemeClr val="bg1"/>
                </a:solidFill>
              </a:rPr>
              <a:t> Measurements” report (VEX-ESC-RP-5520_i1r0). Why?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792" y="1991544"/>
            <a:ext cx="4369259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1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Uncertainties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489A50-297C-46C5-9E6C-8C79FEE85344}" type="slidenum">
              <a:rPr lang="en-GB" smtClean="0"/>
              <a:t>8</a:t>
            </a:fld>
            <a:endParaRPr lang="en-GB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672487"/>
              </p:ext>
            </p:extLst>
          </p:nvPr>
        </p:nvGraphicFramePr>
        <p:xfrm>
          <a:off x="395536" y="1124744"/>
          <a:ext cx="8496944" cy="510376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24236"/>
                <a:gridCol w="1984942"/>
                <a:gridCol w="1880471"/>
                <a:gridCol w="2507295"/>
              </a:tblGrid>
              <a:tr h="567254">
                <a:tc>
                  <a:txBody>
                    <a:bodyPr/>
                    <a:lstStyle/>
                    <a:p>
                      <a:r>
                        <a:rPr lang="en-GB" dirty="0" smtClean="0"/>
                        <a:t>Systematic</a:t>
                      </a:r>
                      <a:r>
                        <a:rPr lang="en-GB" baseline="0" dirty="0" smtClean="0"/>
                        <a:t> errors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Change in parameter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Effect on density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Source</a:t>
                      </a:r>
                      <a:endParaRPr lang="en-GB" dirty="0"/>
                    </a:p>
                  </a:txBody>
                  <a:tcPr/>
                </a:tc>
              </a:tr>
              <a:tr h="567254">
                <a:tc>
                  <a:txBody>
                    <a:bodyPr/>
                    <a:lstStyle/>
                    <a:p>
                      <a:r>
                        <a:rPr lang="en-GB" dirty="0" smtClean="0"/>
                        <a:t>Accommodation coefficient, </a:t>
                      </a:r>
                      <a:r>
                        <a:rPr lang="el-GR" dirty="0" smtClean="0"/>
                        <a:t>α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± 0.02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± </a:t>
                      </a:r>
                      <a:r>
                        <a:rPr lang="en-GB" dirty="0" smtClean="0"/>
                        <a:t>10 </a:t>
                      </a:r>
                      <a:r>
                        <a:rPr lang="en-GB" dirty="0" smtClean="0"/>
                        <a:t>%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Damiani</a:t>
                      </a:r>
                      <a:r>
                        <a:rPr lang="en-GB" baseline="0" dirty="0" smtClean="0"/>
                        <a:t> et al. (2012)</a:t>
                      </a:r>
                      <a:endParaRPr lang="en-GB" dirty="0"/>
                    </a:p>
                  </a:txBody>
                  <a:tcPr/>
                </a:tc>
              </a:tr>
              <a:tr h="494482">
                <a:tc>
                  <a:txBody>
                    <a:bodyPr/>
                    <a:lstStyle/>
                    <a:p>
                      <a:r>
                        <a:rPr lang="en-GB" dirty="0" smtClean="0"/>
                        <a:t>Wind</a:t>
                      </a:r>
                      <a:r>
                        <a:rPr lang="en-GB" baseline="0" dirty="0" smtClean="0"/>
                        <a:t> velocity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± 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± 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Calculations</a:t>
                      </a:r>
                      <a:endParaRPr lang="en-GB" dirty="0"/>
                    </a:p>
                  </a:txBody>
                  <a:tcPr/>
                </a:tc>
              </a:tr>
              <a:tr h="567254">
                <a:tc>
                  <a:txBody>
                    <a:bodyPr/>
                    <a:lstStyle/>
                    <a:p>
                      <a:r>
                        <a:rPr lang="en-GB" dirty="0" smtClean="0"/>
                        <a:t>Wind direction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Up</a:t>
                      </a:r>
                      <a:r>
                        <a:rPr lang="en-GB" baseline="0" dirty="0" smtClean="0"/>
                        <a:t> to </a:t>
                      </a:r>
                      <a:r>
                        <a:rPr lang="en-GB" dirty="0" smtClean="0"/>
                        <a:t>± 5 </a:t>
                      </a:r>
                      <a:r>
                        <a:rPr lang="en-GB" dirty="0" err="1" smtClean="0"/>
                        <a:t>deg</a:t>
                      </a:r>
                      <a:r>
                        <a:rPr lang="en-GB" dirty="0" smtClean="0"/>
                        <a:t> from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aseline="0" dirty="0" err="1" smtClean="0"/>
                        <a:t>pericentre</a:t>
                      </a:r>
                      <a:r>
                        <a:rPr lang="en-GB" baseline="0" dirty="0" smtClean="0"/>
                        <a:t> value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Up to ± 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Damiani</a:t>
                      </a:r>
                      <a:r>
                        <a:rPr lang="en-GB" baseline="0" dirty="0" smtClean="0"/>
                        <a:t> et al. (2012)</a:t>
                      </a:r>
                      <a:endParaRPr lang="en-GB" dirty="0"/>
                    </a:p>
                  </a:txBody>
                  <a:tcPr/>
                </a:tc>
              </a:tr>
              <a:tr h="494482">
                <a:tc>
                  <a:txBody>
                    <a:bodyPr/>
                    <a:lstStyle/>
                    <a:p>
                      <a:r>
                        <a:rPr lang="en-GB" dirty="0" smtClean="0"/>
                        <a:t>Altitude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± 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± 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Calculations</a:t>
                      </a:r>
                      <a:endParaRPr lang="en-GB" dirty="0"/>
                    </a:p>
                  </a:txBody>
                  <a:tcPr/>
                </a:tc>
              </a:tr>
              <a:tr h="567254">
                <a:tc>
                  <a:txBody>
                    <a:bodyPr/>
                    <a:lstStyle/>
                    <a:p>
                      <a:r>
                        <a:rPr lang="en-GB" dirty="0" smtClean="0"/>
                        <a:t>Solar array angles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± 0.5 </a:t>
                      </a:r>
                      <a:r>
                        <a:rPr lang="en-GB" dirty="0" err="1" smtClean="0"/>
                        <a:t>deg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± 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Calculations</a:t>
                      </a:r>
                    </a:p>
                    <a:p>
                      <a:endParaRPr lang="en-GB" dirty="0"/>
                    </a:p>
                  </a:txBody>
                  <a:tcPr/>
                </a:tc>
              </a:tr>
              <a:tr h="567254">
                <a:tc>
                  <a:txBody>
                    <a:bodyPr/>
                    <a:lstStyle/>
                    <a:p>
                      <a:r>
                        <a:rPr lang="en-GB" dirty="0" smtClean="0"/>
                        <a:t>Only using solar</a:t>
                      </a:r>
                      <a:r>
                        <a:rPr lang="en-GB" baseline="0" dirty="0" smtClean="0"/>
                        <a:t> arrays in calculations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Up to ± 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Damiani</a:t>
                      </a:r>
                      <a:r>
                        <a:rPr lang="en-GB" dirty="0" smtClean="0"/>
                        <a:t> et al. (2012)</a:t>
                      </a:r>
                      <a:endParaRPr lang="en-GB" dirty="0"/>
                    </a:p>
                  </a:txBody>
                  <a:tcPr/>
                </a:tc>
              </a:tr>
              <a:tr h="567254">
                <a:tc>
                  <a:txBody>
                    <a:bodyPr/>
                    <a:lstStyle/>
                    <a:p>
                      <a:r>
                        <a:rPr lang="en-GB" dirty="0" smtClean="0"/>
                        <a:t>Centre of mass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1 %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Negligible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Calculations</a:t>
                      </a:r>
                    </a:p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347864" y="6237312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 </a:t>
            </a:r>
            <a:r>
              <a:rPr lang="en-GB" sz="2400" dirty="0" smtClean="0">
                <a:solidFill>
                  <a:schemeClr val="bg1"/>
                </a:solidFill>
                <a:latin typeface="+mn-lt"/>
              </a:rPr>
              <a:t>Total </a:t>
            </a:r>
            <a:r>
              <a:rPr lang="en-GB" sz="2400" dirty="0" smtClean="0">
                <a:solidFill>
                  <a:schemeClr val="bg1"/>
                </a:solidFill>
                <a:latin typeface="+mn-lt"/>
              </a:rPr>
              <a:t>systematic uncertainty</a:t>
            </a:r>
            <a:r>
              <a:rPr lang="en-GB" sz="2400" dirty="0" smtClean="0">
                <a:solidFill>
                  <a:schemeClr val="bg1"/>
                </a:solidFill>
                <a:latin typeface="+mn-lt"/>
              </a:rPr>
              <a:t>: </a:t>
            </a:r>
            <a:r>
              <a:rPr lang="en-GB" sz="2400" dirty="0" smtClean="0">
                <a:solidFill>
                  <a:schemeClr val="bg1"/>
                </a:solidFill>
                <a:latin typeface="+mn-lt"/>
              </a:rPr>
              <a:t>up to </a:t>
            </a:r>
            <a:r>
              <a:rPr lang="en-GB" sz="2400" dirty="0" smtClean="0">
                <a:solidFill>
                  <a:schemeClr val="bg1"/>
                </a:solidFill>
                <a:latin typeface="+mn-lt"/>
              </a:rPr>
              <a:t>2</a:t>
            </a:r>
            <a:r>
              <a:rPr lang="en-GB" sz="2400" dirty="0" smtClean="0">
                <a:solidFill>
                  <a:schemeClr val="bg1"/>
                </a:solidFill>
                <a:latin typeface="+mn-lt"/>
              </a:rPr>
              <a:t>5</a:t>
            </a:r>
            <a:r>
              <a:rPr lang="en-GB" sz="2400" dirty="0" smtClean="0">
                <a:solidFill>
                  <a:schemeClr val="bg1"/>
                </a:solidFill>
                <a:latin typeface="+mn-lt"/>
              </a:rPr>
              <a:t>%</a:t>
            </a:r>
            <a:endParaRPr lang="en-GB" sz="2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7944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3792"/>
            <a:ext cx="7772400" cy="1143000"/>
          </a:xfrm>
        </p:spPr>
        <p:txBody>
          <a:bodyPr/>
          <a:lstStyle/>
          <a:p>
            <a:r>
              <a:rPr lang="en-GB" sz="3600" dirty="0" smtClean="0">
                <a:solidFill>
                  <a:schemeClr val="bg1"/>
                </a:solidFill>
              </a:rPr>
              <a:t>Densities from Torque &amp; </a:t>
            </a:r>
            <a:r>
              <a:rPr lang="en-GB" sz="3600" dirty="0" smtClean="0">
                <a:solidFill>
                  <a:schemeClr val="bg1"/>
                </a:solidFill>
              </a:rPr>
              <a:t>aerobraking</a:t>
            </a:r>
            <a:br>
              <a:rPr lang="en-GB" sz="3600" dirty="0" smtClean="0">
                <a:solidFill>
                  <a:schemeClr val="bg1"/>
                </a:solidFill>
              </a:rPr>
            </a:br>
            <a:r>
              <a:rPr lang="en-GB" sz="2400" dirty="0" smtClean="0">
                <a:solidFill>
                  <a:schemeClr val="bg1"/>
                </a:solidFill>
              </a:rPr>
              <a:t>100 pericentre passes, all at 75° - 90°N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851920" y="2190056"/>
            <a:ext cx="27783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 smtClean="0"/>
              <a:t>Note: only data with 88° &lt; SZA &lt; 92° are plotted</a:t>
            </a:r>
            <a:endParaRPr lang="en-GB" sz="900" b="1" dirty="0"/>
          </a:p>
        </p:txBody>
      </p:sp>
      <p:pic>
        <p:nvPicPr>
          <p:cNvPr id="5122" name="Picture 2" descr="Infogad bild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30208"/>
            <a:ext cx="8352928" cy="522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827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Infogad bild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1" y="1601416"/>
            <a:ext cx="9176322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04664"/>
            <a:ext cx="7772400" cy="1143000"/>
          </a:xfrm>
        </p:spPr>
        <p:txBody>
          <a:bodyPr/>
          <a:lstStyle/>
          <a:p>
            <a:r>
              <a:rPr lang="en-GB" sz="3600" dirty="0">
                <a:solidFill>
                  <a:schemeClr val="bg1"/>
                </a:solidFill>
              </a:rPr>
              <a:t>Densities from Torque &amp; aerobraking</a:t>
            </a:r>
            <a:endParaRPr lang="en-GB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923928" y="1974032"/>
            <a:ext cx="248016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 smtClean="0"/>
              <a:t>Note: all data plotted, with SZA correction</a:t>
            </a:r>
            <a:endParaRPr lang="en-GB" sz="900" b="1" dirty="0"/>
          </a:p>
        </p:txBody>
      </p:sp>
      <p:sp>
        <p:nvSpPr>
          <p:cNvPr id="7" name="Right Brace 6"/>
          <p:cNvSpPr/>
          <p:nvPr/>
        </p:nvSpPr>
        <p:spPr>
          <a:xfrm>
            <a:off x="5508104" y="2577480"/>
            <a:ext cx="648072" cy="22322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Brace 9"/>
          <p:cNvSpPr/>
          <p:nvPr/>
        </p:nvSpPr>
        <p:spPr>
          <a:xfrm flipH="1">
            <a:off x="4141909" y="4869160"/>
            <a:ext cx="648072" cy="1401688"/>
          </a:xfrm>
          <a:prstGeom prst="rightBrace">
            <a:avLst>
              <a:gd name="adj1" fmla="val 8333"/>
              <a:gd name="adj2" fmla="val 5035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478663" y="5388776"/>
            <a:ext cx="1987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</a:t>
            </a:r>
            <a:r>
              <a:rPr lang="en-GB" baseline="-25000" dirty="0" smtClean="0"/>
              <a:t>2</a:t>
            </a:r>
            <a:r>
              <a:rPr lang="en-GB" dirty="0" smtClean="0"/>
              <a:t> is most abundant species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271600" y="3473654"/>
            <a:ext cx="19872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Monatomic O is most abundant species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174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solidFill>
                  <a:schemeClr val="bg1"/>
                </a:solidFill>
              </a:rPr>
              <a:t>Densities &amp; scale heights from Torque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Infogad bild 3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9144000" cy="5238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641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1"/>
                </a:solidFill>
              </a:rPr>
              <a:t>SZA dependence from Torque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H:\MATLAB\TorqueData\NewProcessed_v2\Figures\SZA_180to1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764" y="1944232"/>
            <a:ext cx="4430423" cy="252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:\MATLAB\TorqueData\NewProcessed_v2\Figures\SZA_190to2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360" y="4328674"/>
            <a:ext cx="4415050" cy="251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:\MATLAB\TorqueData\NewProcessed_v2\Figures\SZA_160to17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6" y="1916832"/>
            <a:ext cx="4478514" cy="255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:\MATLAB\TorqueData\NewProcessed_v2\Figures\SZA_170to18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71" y="4361186"/>
            <a:ext cx="4357985" cy="248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"/>
          <p:cNvSpPr txBox="1"/>
          <p:nvPr/>
        </p:nvSpPr>
        <p:spPr>
          <a:xfrm>
            <a:off x="2565981" y="2341404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160 – 170 km</a:t>
            </a:r>
            <a:endParaRPr lang="en-GB" dirty="0"/>
          </a:p>
        </p:txBody>
      </p:sp>
      <p:sp>
        <p:nvSpPr>
          <p:cNvPr id="11" name="TextBox 8"/>
          <p:cNvSpPr txBox="1"/>
          <p:nvPr/>
        </p:nvSpPr>
        <p:spPr>
          <a:xfrm>
            <a:off x="2530545" y="4791333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170 – 180 km</a:t>
            </a:r>
            <a:endParaRPr lang="en-GB" dirty="0"/>
          </a:p>
        </p:txBody>
      </p:sp>
      <p:sp>
        <p:nvSpPr>
          <p:cNvPr id="12" name="TextBox 9"/>
          <p:cNvSpPr txBox="1"/>
          <p:nvPr/>
        </p:nvSpPr>
        <p:spPr>
          <a:xfrm>
            <a:off x="6868314" y="2276872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180 – 190 km</a:t>
            </a:r>
            <a:endParaRPr lang="en-GB" dirty="0"/>
          </a:p>
        </p:txBody>
      </p:sp>
      <p:sp>
        <p:nvSpPr>
          <p:cNvPr id="13" name="TextBox 10"/>
          <p:cNvSpPr txBox="1"/>
          <p:nvPr/>
        </p:nvSpPr>
        <p:spPr>
          <a:xfrm>
            <a:off x="6948264" y="4789826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190 – 200 km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871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Infogad bild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651" y="3429000"/>
            <a:ext cx="6138661" cy="3450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1143000"/>
          </a:xfrm>
        </p:spPr>
        <p:txBody>
          <a:bodyPr/>
          <a:lstStyle/>
          <a:p>
            <a:r>
              <a:rPr lang="en-GB" sz="4000" dirty="0">
                <a:solidFill>
                  <a:schemeClr val="bg1"/>
                </a:solidFill>
              </a:rPr>
              <a:t>SZA dependence from </a:t>
            </a:r>
            <a:r>
              <a:rPr lang="en-GB" sz="4000" dirty="0" smtClean="0">
                <a:solidFill>
                  <a:schemeClr val="bg1"/>
                </a:solidFill>
              </a:rPr>
              <a:t>Torque &amp; AB</a:t>
            </a:r>
            <a:endParaRPr lang="en-GB" sz="4000" dirty="0"/>
          </a:p>
        </p:txBody>
      </p:sp>
      <p:sp>
        <p:nvSpPr>
          <p:cNvPr id="23" name="TextBox 22"/>
          <p:cNvSpPr txBox="1"/>
          <p:nvPr/>
        </p:nvSpPr>
        <p:spPr>
          <a:xfrm>
            <a:off x="1403648" y="1772816"/>
            <a:ext cx="3168352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cs typeface="Arial" panose="020B0604020202020204" pitchFamily="34" charset="0"/>
              </a:rPr>
              <a:t>The sensitivity of </a:t>
            </a:r>
            <a:r>
              <a:rPr lang="el-GR" sz="1200" dirty="0" smtClean="0">
                <a:cs typeface="Arial" panose="020B0604020202020204" pitchFamily="34" charset="0"/>
              </a:rPr>
              <a:t>ρ</a:t>
            </a:r>
            <a:r>
              <a:rPr lang="en-GB" sz="1200" dirty="0" smtClean="0">
                <a:cs typeface="Arial" panose="020B0604020202020204" pitchFamily="34" charset="0"/>
              </a:rPr>
              <a:t> to SZA does not increase with </a:t>
            </a:r>
            <a:r>
              <a:rPr lang="en-GB" sz="1200" i="1" dirty="0" smtClean="0">
                <a:cs typeface="Arial" panose="020B0604020202020204" pitchFamily="34" charset="0"/>
              </a:rPr>
              <a:t>z</a:t>
            </a:r>
            <a:r>
              <a:rPr lang="en-GB" sz="1200" dirty="0" smtClean="0">
                <a:cs typeface="Arial" panose="020B0604020202020204" pitchFamily="34" charset="0"/>
              </a:rPr>
              <a:t> in the 160-200 km range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 smtClean="0"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cs typeface="Arial" panose="020B0604020202020204" pitchFamily="34" charset="0"/>
              </a:rPr>
              <a:t>The sensitivity to SZA is much greater than predicted by Hedin model</a:t>
            </a:r>
            <a:endParaRPr lang="en-GB" sz="1200" dirty="0"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1124744"/>
            <a:ext cx="3977600" cy="244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71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6672"/>
            <a:ext cx="7772400" cy="1143000"/>
          </a:xfrm>
        </p:spPr>
        <p:txBody>
          <a:bodyPr/>
          <a:lstStyle/>
          <a:p>
            <a:r>
              <a:rPr lang="en-GB" sz="3200" dirty="0" smtClean="0">
                <a:solidFill>
                  <a:schemeClr val="bg1"/>
                </a:solidFill>
              </a:rPr>
              <a:t>Binned densities for ISSI </a:t>
            </a:r>
            <a:r>
              <a:rPr lang="en-GB" sz="3200" dirty="0" err="1" smtClean="0">
                <a:solidFill>
                  <a:schemeClr val="bg1"/>
                </a:solidFill>
              </a:rPr>
              <a:t>intercomparison</a:t>
            </a:r>
            <a:r>
              <a:rPr lang="en-GB" sz="3200" dirty="0" smtClean="0">
                <a:solidFill>
                  <a:schemeClr val="bg1"/>
                </a:solidFill>
              </a:rPr>
              <a:t/>
            </a:r>
            <a:br>
              <a:rPr lang="en-GB" sz="3200" dirty="0" smtClean="0">
                <a:solidFill>
                  <a:schemeClr val="bg1"/>
                </a:solidFill>
              </a:rPr>
            </a:br>
            <a:r>
              <a:rPr lang="en-GB" sz="2400" dirty="0" smtClean="0">
                <a:solidFill>
                  <a:schemeClr val="bg1"/>
                </a:solidFill>
              </a:rPr>
              <a:t>typically ~ 40% less than VIRA densities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52600"/>
            <a:ext cx="7880298" cy="498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86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Variability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</a:rPr>
              <a:t>1. Day-to-day variability</a:t>
            </a:r>
          </a:p>
          <a:p>
            <a:pPr marL="0" indent="0">
              <a:buNone/>
            </a:pPr>
            <a:endParaRPr lang="en-GB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</a:rPr>
              <a:t>2. Gravity Waves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11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473" y="1979883"/>
            <a:ext cx="7607053" cy="3939257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838200" y="762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Variability </a:t>
            </a:r>
            <a:r>
              <a:rPr lang="en-GB" dirty="0" smtClean="0">
                <a:solidFill>
                  <a:schemeClr val="bg1"/>
                </a:solidFill>
              </a:rPr>
              <a:t>- </a:t>
            </a:r>
            <a:r>
              <a:rPr lang="en-GB" dirty="0">
                <a:solidFill>
                  <a:schemeClr val="bg1"/>
                </a:solidFill>
              </a:rPr>
              <a:t>Gravity </a:t>
            </a:r>
            <a:r>
              <a:rPr lang="en-GB" dirty="0" smtClean="0">
                <a:solidFill>
                  <a:schemeClr val="bg1"/>
                </a:solidFill>
              </a:rPr>
              <a:t>waves</a:t>
            </a:r>
          </a:p>
          <a:p>
            <a:r>
              <a:rPr lang="en-GB" sz="2400" dirty="0" smtClean="0">
                <a:solidFill>
                  <a:schemeClr val="bg1"/>
                </a:solidFill>
              </a:rPr>
              <a:t>Aerobraking - </a:t>
            </a:r>
            <a:r>
              <a:rPr lang="en-GB" sz="2400" dirty="0" smtClean="0">
                <a:solidFill>
                  <a:srgbClr val="FFFFFF"/>
                </a:solidFill>
              </a:rPr>
              <a:t>July 2014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684758"/>
            <a:ext cx="392928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Density oscillations – gravity waves?</a:t>
            </a:r>
          </a:p>
          <a:p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Horizontal </a:t>
            </a:r>
            <a:r>
              <a:rPr lang="en-GB" dirty="0" err="1">
                <a:solidFill>
                  <a:srgbClr val="000000"/>
                </a:solidFill>
                <a:cs typeface="Arial" panose="020B0604020202020204" pitchFamily="34" charset="0"/>
              </a:rPr>
              <a:t>wl</a:t>
            </a:r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 ~ 100 – 200 km</a:t>
            </a:r>
          </a:p>
          <a:p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Δ</a:t>
            </a:r>
            <a:r>
              <a:rPr lang="el-GR" dirty="0">
                <a:solidFill>
                  <a:srgbClr val="000000"/>
                </a:solidFill>
                <a:cs typeface="Arial" panose="020B0604020202020204" pitchFamily="34" charset="0"/>
              </a:rPr>
              <a:t>ρ</a:t>
            </a:r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/</a:t>
            </a:r>
            <a:r>
              <a:rPr lang="el-GR" dirty="0">
                <a:solidFill>
                  <a:srgbClr val="000000"/>
                </a:solidFill>
                <a:cs typeface="Arial" panose="020B0604020202020204" pitchFamily="34" charset="0"/>
              </a:rPr>
              <a:t>ρ</a:t>
            </a:r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 ~ 20 % (at 130 km)</a:t>
            </a:r>
          </a:p>
        </p:txBody>
      </p:sp>
    </p:spTree>
    <p:extLst>
      <p:ext uri="{BB962C8B-B14F-4D97-AF65-F5344CB8AC3E}">
        <p14:creationId xmlns:p14="http://schemas.microsoft.com/office/powerpoint/2010/main" val="368471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244" y="-297"/>
            <a:ext cx="9504488" cy="68585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7"/>
          <p:cNvSpPr txBox="1"/>
          <p:nvPr/>
        </p:nvSpPr>
        <p:spPr>
          <a:xfrm>
            <a:off x="5292080" y="1340768"/>
            <a:ext cx="392928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Density oscillations – gravity waves?</a:t>
            </a:r>
          </a:p>
          <a:p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Horizontal </a:t>
            </a:r>
            <a:r>
              <a:rPr lang="en-GB" dirty="0" err="1">
                <a:solidFill>
                  <a:srgbClr val="000000"/>
                </a:solidFill>
                <a:cs typeface="Arial" panose="020B0604020202020204" pitchFamily="34" charset="0"/>
              </a:rPr>
              <a:t>wl</a:t>
            </a:r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 ~ 100 – 200 km</a:t>
            </a:r>
          </a:p>
          <a:p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Δ</a:t>
            </a:r>
            <a:r>
              <a:rPr lang="el-GR" dirty="0">
                <a:solidFill>
                  <a:srgbClr val="000000"/>
                </a:solidFill>
                <a:cs typeface="Arial" panose="020B0604020202020204" pitchFamily="34" charset="0"/>
              </a:rPr>
              <a:t>ρ</a:t>
            </a:r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/</a:t>
            </a:r>
            <a:r>
              <a:rPr lang="el-GR" dirty="0">
                <a:solidFill>
                  <a:srgbClr val="000000"/>
                </a:solidFill>
                <a:cs typeface="Arial" panose="020B0604020202020204" pitchFamily="34" charset="0"/>
              </a:rPr>
              <a:t>ρ</a:t>
            </a:r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 ~ 20 % (at 130 km)</a:t>
            </a:r>
          </a:p>
        </p:txBody>
      </p:sp>
    </p:spTree>
    <p:extLst>
      <p:ext uri="{BB962C8B-B14F-4D97-AF65-F5344CB8AC3E}">
        <p14:creationId xmlns:p14="http://schemas.microsoft.com/office/powerpoint/2010/main" val="85721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48680"/>
            <a:ext cx="7772400" cy="11430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Variability 2 - Gravity waves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2400" dirty="0" smtClean="0">
                <a:solidFill>
                  <a:schemeClr val="bg1"/>
                </a:solidFill>
              </a:rPr>
              <a:t>VEx Torque </a:t>
            </a:r>
            <a:r>
              <a:rPr lang="en-GB" sz="2400" dirty="0">
                <a:solidFill>
                  <a:schemeClr val="bg1"/>
                </a:solidFill>
              </a:rPr>
              <a:t>- </a:t>
            </a:r>
            <a:r>
              <a:rPr lang="en-GB" sz="2400" dirty="0" smtClean="0">
                <a:solidFill>
                  <a:srgbClr val="FFFFFF"/>
                </a:solidFill>
              </a:rPr>
              <a:t>Oct 2010</a:t>
            </a:r>
            <a:r>
              <a:rPr lang="en-GB" sz="1800" dirty="0">
                <a:solidFill>
                  <a:srgbClr val="FFFFFF"/>
                </a:solidFill>
              </a:rPr>
              <a:t/>
            </a:r>
            <a:br>
              <a:rPr lang="en-GB" sz="1800" dirty="0">
                <a:solidFill>
                  <a:srgbClr val="FFFFFF"/>
                </a:solidFill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H:\MATLAB\Figures for meeting with Ingo\Torque\201010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22614"/>
            <a:ext cx="8968532" cy="521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222955" y="2492896"/>
            <a:ext cx="392928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Density oscillations – gravity waves?</a:t>
            </a:r>
          </a:p>
          <a:p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Horizontal </a:t>
            </a:r>
            <a:r>
              <a:rPr lang="en-GB" dirty="0" err="1">
                <a:solidFill>
                  <a:srgbClr val="000000"/>
                </a:solidFill>
                <a:cs typeface="Arial" panose="020B0604020202020204" pitchFamily="34" charset="0"/>
              </a:rPr>
              <a:t>wl</a:t>
            </a:r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 ~ 100 – 200 km</a:t>
            </a:r>
          </a:p>
          <a:p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Δ</a:t>
            </a:r>
            <a:r>
              <a:rPr lang="el-GR" dirty="0">
                <a:solidFill>
                  <a:srgbClr val="000000"/>
                </a:solidFill>
                <a:cs typeface="Arial" panose="020B0604020202020204" pitchFamily="34" charset="0"/>
              </a:rPr>
              <a:t>ρ</a:t>
            </a:r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/</a:t>
            </a:r>
            <a:r>
              <a:rPr lang="el-GR" dirty="0">
                <a:solidFill>
                  <a:srgbClr val="000000"/>
                </a:solidFill>
                <a:cs typeface="Arial" panose="020B0604020202020204" pitchFamily="34" charset="0"/>
              </a:rPr>
              <a:t>ρ</a:t>
            </a:r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 ~ 30 % (at 170 km)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03648" y="3463178"/>
            <a:ext cx="253146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Day/</a:t>
            </a:r>
            <a:r>
              <a:rPr lang="en-GB" dirty="0">
                <a:solidFill>
                  <a:srgbClr val="FF0000"/>
                </a:solidFill>
                <a:cs typeface="Arial" panose="020B0604020202020204" pitchFamily="34" charset="0"/>
              </a:rPr>
              <a:t>night</a:t>
            </a:r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 asymmetry:</a:t>
            </a:r>
          </a:p>
          <a:p>
            <a:r>
              <a:rPr lang="en-GB" dirty="0">
                <a:solidFill>
                  <a:srgbClr val="000000"/>
                </a:solidFill>
                <a:cs typeface="Arial" panose="020B0604020202020204" pitchFamily="34" charset="0"/>
              </a:rPr>
              <a:t>Increasing with altitude</a:t>
            </a:r>
          </a:p>
        </p:txBody>
      </p:sp>
      <p:pic>
        <p:nvPicPr>
          <p:cNvPr id="8" name="Picture 7" descr="H:\MATLAB\Figures for meeting with Ingo\Torque\201010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00132"/>
            <a:ext cx="8968532" cy="521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45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1143000"/>
          </a:xfrm>
        </p:spPr>
        <p:txBody>
          <a:bodyPr/>
          <a:lstStyle/>
          <a:p>
            <a:r>
              <a:rPr lang="en-GB" sz="4000" dirty="0" smtClean="0">
                <a:solidFill>
                  <a:schemeClr val="bg1"/>
                </a:solidFill>
              </a:rPr>
              <a:t>Gravity Waves – VEx Torque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4" name="Picture 2" descr="Infogad bild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68" y="1340768"/>
            <a:ext cx="9139237" cy="52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Infogad bild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69" y="1340768"/>
            <a:ext cx="9139237" cy="52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32240" y="1412776"/>
            <a:ext cx="3092513" cy="73866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cs typeface="Arial" panose="020B0604020202020204" pitchFamily="34" charset="0"/>
              </a:rPr>
              <a:t>Density oscillations – gravity waves?</a:t>
            </a:r>
          </a:p>
          <a:p>
            <a:r>
              <a:rPr lang="en-GB" sz="1400" dirty="0">
                <a:solidFill>
                  <a:srgbClr val="000000"/>
                </a:solidFill>
                <a:cs typeface="Arial" panose="020B0604020202020204" pitchFamily="34" charset="0"/>
              </a:rPr>
              <a:t>Horizontal </a:t>
            </a:r>
            <a:r>
              <a:rPr lang="en-GB" sz="1400" dirty="0" err="1">
                <a:solidFill>
                  <a:srgbClr val="000000"/>
                </a:solidFill>
                <a:cs typeface="Arial" panose="020B0604020202020204" pitchFamily="34" charset="0"/>
              </a:rPr>
              <a:t>wl</a:t>
            </a:r>
            <a:r>
              <a:rPr lang="en-GB" sz="1400" dirty="0">
                <a:solidFill>
                  <a:srgbClr val="000000"/>
                </a:solidFill>
                <a:cs typeface="Arial" panose="020B0604020202020204" pitchFamily="34" charset="0"/>
              </a:rPr>
              <a:t> ~ 100 – </a:t>
            </a:r>
            <a:r>
              <a:rPr lang="en-GB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300 </a:t>
            </a:r>
            <a:r>
              <a:rPr lang="en-GB" sz="1400" dirty="0">
                <a:solidFill>
                  <a:srgbClr val="000000"/>
                </a:solidFill>
                <a:cs typeface="Arial" panose="020B0604020202020204" pitchFamily="34" charset="0"/>
              </a:rPr>
              <a:t>km</a:t>
            </a:r>
          </a:p>
          <a:p>
            <a:r>
              <a:rPr lang="en-GB" sz="1400" dirty="0">
                <a:solidFill>
                  <a:srgbClr val="000000"/>
                </a:solidFill>
                <a:cs typeface="Arial" panose="020B0604020202020204" pitchFamily="34" charset="0"/>
              </a:rPr>
              <a:t>Δ</a:t>
            </a:r>
            <a:r>
              <a:rPr lang="el-GR" sz="1400" dirty="0">
                <a:solidFill>
                  <a:srgbClr val="000000"/>
                </a:solidFill>
                <a:cs typeface="Arial" panose="020B0604020202020204" pitchFamily="34" charset="0"/>
              </a:rPr>
              <a:t>ρ</a:t>
            </a:r>
            <a:r>
              <a:rPr lang="en-GB" sz="1400" dirty="0">
                <a:solidFill>
                  <a:srgbClr val="000000"/>
                </a:solidFill>
                <a:cs typeface="Arial" panose="020B0604020202020204" pitchFamily="34" charset="0"/>
              </a:rPr>
              <a:t>/</a:t>
            </a:r>
            <a:r>
              <a:rPr lang="el-GR" sz="1400" dirty="0">
                <a:solidFill>
                  <a:srgbClr val="000000"/>
                </a:solidFill>
                <a:cs typeface="Arial" panose="020B0604020202020204" pitchFamily="34" charset="0"/>
              </a:rPr>
              <a:t>ρ</a:t>
            </a:r>
            <a:r>
              <a:rPr lang="en-GB" sz="1400" dirty="0">
                <a:solidFill>
                  <a:srgbClr val="000000"/>
                </a:solidFill>
                <a:cs typeface="Arial" panose="020B0604020202020204" pitchFamily="34" charset="0"/>
              </a:rPr>
              <a:t> ~ </a:t>
            </a:r>
            <a:r>
              <a:rPr lang="en-GB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30%</a:t>
            </a:r>
            <a:endParaRPr lang="en-GB" sz="14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25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1143000"/>
          </a:xfrm>
        </p:spPr>
        <p:txBody>
          <a:bodyPr/>
          <a:lstStyle/>
          <a:p>
            <a:r>
              <a:rPr lang="en-GB" sz="4000" dirty="0" smtClean="0">
                <a:solidFill>
                  <a:schemeClr val="bg1"/>
                </a:solidFill>
              </a:rPr>
              <a:t>Gravity Waves – VEx Torque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58119"/>
            <a:ext cx="7772400" cy="28638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968901"/>
            <a:ext cx="7772400" cy="28589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-181673" y="2247575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Observed / model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-181673" y="5030948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Observed / model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6449945" y="1196752"/>
            <a:ext cx="2010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23 May 2011</a:t>
            </a:r>
          </a:p>
          <a:p>
            <a:r>
              <a:rPr lang="en-GB" sz="1200" dirty="0" smtClean="0"/>
              <a:t>Pericentre altitude: 167 km</a:t>
            </a:r>
            <a:endParaRPr lang="en-GB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6444208" y="4479503"/>
            <a:ext cx="2010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27 May 2011</a:t>
            </a:r>
          </a:p>
          <a:p>
            <a:r>
              <a:rPr lang="en-GB" sz="1200" dirty="0" smtClean="0"/>
              <a:t>Pericentre altitude: 167 km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25296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1143000"/>
          </a:xfrm>
        </p:spPr>
        <p:txBody>
          <a:bodyPr/>
          <a:lstStyle/>
          <a:p>
            <a:r>
              <a:rPr lang="en-GB" sz="4000" dirty="0" smtClean="0">
                <a:solidFill>
                  <a:schemeClr val="bg1"/>
                </a:solidFill>
              </a:rPr>
              <a:t>Gravity Waves – VEx Torque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1119240"/>
            <a:ext cx="7772400" cy="28589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3933056"/>
            <a:ext cx="7775957" cy="28651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-193775" y="2208243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Observed / model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9412" y="5049807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Observed / model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438224" y="1202863"/>
            <a:ext cx="2010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12 Jan 2011</a:t>
            </a:r>
          </a:p>
          <a:p>
            <a:r>
              <a:rPr lang="en-GB" sz="1200" dirty="0" smtClean="0"/>
              <a:t>Pericentre altitude: 176 km</a:t>
            </a:r>
            <a:endParaRPr lang="en-GB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6447713" y="4063986"/>
            <a:ext cx="2010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03 May 2012</a:t>
            </a:r>
          </a:p>
          <a:p>
            <a:r>
              <a:rPr lang="en-GB" sz="1200" dirty="0" smtClean="0"/>
              <a:t>Pericentre altitude: 166 km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99545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solidFill>
                  <a:schemeClr val="bg1"/>
                </a:solidFill>
              </a:rPr>
              <a:t>What causes the density oscillations?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069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solidFill>
                  <a:schemeClr val="bg1"/>
                </a:solidFill>
              </a:rPr>
              <a:t>What causes the density oscillations?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906488"/>
            <a:ext cx="2950096" cy="4114800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</a:rPr>
              <a:t>Gravity waves at 130 km were seen in non-LTE CO2 emission by VEx/VIRTIS</a:t>
            </a: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</a:rPr>
              <a:t>Horizontal wavelengths ~100-200 km</a:t>
            </a: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</a:rPr>
              <a:t>Waves appear to be triggered by polar vortex</a:t>
            </a: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</a:rPr>
              <a:t>But these are very small radiance variations, on order of 1% - much smaller than density variations observed in VExADE</a:t>
            </a:r>
            <a:endParaRPr lang="en-GB" sz="1800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1700808"/>
            <a:ext cx="5732668" cy="717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0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solidFill>
                  <a:schemeClr val="bg1"/>
                </a:solidFill>
              </a:rPr>
              <a:t>Gravity waves on Mars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1520" y="1981200"/>
            <a:ext cx="2736304" cy="41148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solidFill>
                  <a:schemeClr val="bg1"/>
                </a:solidFill>
              </a:rPr>
              <a:t>Gravity waves from MRO aerobraking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chemeClr val="bg1"/>
                </a:solidFill>
              </a:rPr>
              <a:t>(</a:t>
            </a:r>
            <a:r>
              <a:rPr lang="en-GB" sz="2400" dirty="0" err="1" smtClean="0">
                <a:solidFill>
                  <a:schemeClr val="bg1"/>
                </a:solidFill>
              </a:rPr>
              <a:t>Fritts</a:t>
            </a:r>
            <a:r>
              <a:rPr lang="en-GB" sz="2400" dirty="0" smtClean="0">
                <a:solidFill>
                  <a:schemeClr val="bg1"/>
                </a:solidFill>
              </a:rPr>
              <a:t> et al 2006)</a:t>
            </a:r>
          </a:p>
          <a:p>
            <a:endParaRPr lang="en-GB" sz="2400" dirty="0" smtClean="0">
              <a:solidFill>
                <a:schemeClr val="bg1"/>
              </a:solidFill>
            </a:endParaRPr>
          </a:p>
          <a:p>
            <a:r>
              <a:rPr lang="en-GB" sz="2400" dirty="0" smtClean="0">
                <a:solidFill>
                  <a:schemeClr val="bg1"/>
                </a:solidFill>
              </a:rPr>
              <a:t>Typical wavelengths of 100 km</a:t>
            </a:r>
          </a:p>
          <a:p>
            <a:endParaRPr lang="en-GB" sz="2400" dirty="0" smtClean="0">
              <a:solidFill>
                <a:schemeClr val="bg1"/>
              </a:solidFill>
            </a:endParaRPr>
          </a:p>
          <a:p>
            <a:r>
              <a:rPr lang="en-GB" sz="2400" dirty="0" smtClean="0">
                <a:solidFill>
                  <a:schemeClr val="bg1"/>
                </a:solidFill>
              </a:rPr>
              <a:t>Typical </a:t>
            </a:r>
            <a:r>
              <a:rPr lang="el-GR" sz="2400" i="1" dirty="0" smtClean="0">
                <a:solidFill>
                  <a:schemeClr val="bg1"/>
                </a:solidFill>
              </a:rPr>
              <a:t>Δ</a:t>
            </a:r>
            <a:r>
              <a:rPr lang="el-GR" sz="2400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ρ</a:t>
            </a:r>
            <a:r>
              <a:rPr lang="en-GB" sz="2400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/</a:t>
            </a:r>
            <a:r>
              <a:rPr lang="el-GR" sz="2400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ρ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smtClean="0">
                <a:solidFill>
                  <a:schemeClr val="bg1"/>
                </a:solidFill>
              </a:rPr>
              <a:t>~ 20%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1934500"/>
            <a:ext cx="5894695" cy="473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17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>
                <a:solidFill>
                  <a:schemeClr val="bg1"/>
                </a:solidFill>
              </a:rPr>
              <a:t>Titan thermospheric density variations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576" y="5373216"/>
            <a:ext cx="7702624" cy="601785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</a:rPr>
              <a:t>Cui et al. JGR 2013</a:t>
            </a:r>
          </a:p>
          <a:p>
            <a:r>
              <a:rPr lang="en-GB" sz="1800" dirty="0" smtClean="0">
                <a:solidFill>
                  <a:schemeClr val="bg1"/>
                </a:solidFill>
              </a:rPr>
              <a:t>Wavelength = 110 s</a:t>
            </a:r>
          </a:p>
          <a:p>
            <a:r>
              <a:rPr lang="en-GB" sz="1800" dirty="0" smtClean="0">
                <a:solidFill>
                  <a:schemeClr val="bg1"/>
                </a:solidFill>
              </a:rPr>
              <a:t>At 6 km/s this corresponds to  660 km</a:t>
            </a:r>
          </a:p>
          <a:p>
            <a:r>
              <a:rPr lang="en-GB" sz="1800" dirty="0" smtClean="0">
                <a:solidFill>
                  <a:schemeClr val="bg1"/>
                </a:solidFill>
              </a:rPr>
              <a:t>Scaling laws … ?</a:t>
            </a:r>
            <a:endParaRPr lang="en-GB" sz="18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981200"/>
            <a:ext cx="7920879" cy="328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9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Next steps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560" y="1844824"/>
            <a:ext cx="8208912" cy="4608512"/>
          </a:xfrm>
        </p:spPr>
        <p:txBody>
          <a:bodyPr/>
          <a:lstStyle/>
          <a:p>
            <a:r>
              <a:rPr lang="en-GB" sz="2000" dirty="0" smtClean="0">
                <a:solidFill>
                  <a:schemeClr val="bg1"/>
                </a:solidFill>
                <a:latin typeface="+mj-lt"/>
              </a:rPr>
              <a:t>Write up results </a:t>
            </a:r>
          </a:p>
          <a:p>
            <a:pPr lvl="1"/>
            <a:r>
              <a:rPr lang="en-GB" sz="1600" dirty="0" smtClean="0">
                <a:solidFill>
                  <a:schemeClr val="bg1"/>
                </a:solidFill>
                <a:latin typeface="+mj-lt"/>
              </a:rPr>
              <a:t>Mean </a:t>
            </a:r>
            <a:r>
              <a:rPr lang="el-GR" sz="1600" dirty="0" smtClean="0">
                <a:solidFill>
                  <a:schemeClr val="bg1"/>
                </a:solidFill>
                <a:latin typeface="+mj-lt"/>
              </a:rPr>
              <a:t>ρ</a:t>
            </a:r>
            <a:r>
              <a:rPr lang="en-GB" sz="1600" dirty="0" smtClean="0">
                <a:solidFill>
                  <a:schemeClr val="bg1"/>
                </a:solidFill>
                <a:latin typeface="+mj-lt"/>
              </a:rPr>
              <a:t>(z, SZA) from Torque &amp; </a:t>
            </a:r>
            <a:r>
              <a:rPr lang="en-GB" sz="1600" dirty="0" smtClean="0">
                <a:solidFill>
                  <a:schemeClr val="bg1"/>
                </a:solidFill>
                <a:latin typeface="+mj-lt"/>
              </a:rPr>
              <a:t>aerobraking</a:t>
            </a:r>
          </a:p>
          <a:p>
            <a:pPr lvl="1"/>
            <a:r>
              <a:rPr lang="en-GB" sz="1600" dirty="0" smtClean="0">
                <a:solidFill>
                  <a:schemeClr val="bg1"/>
                </a:solidFill>
                <a:latin typeface="+mj-lt"/>
              </a:rPr>
              <a:t>First-order characterization of waves and day-to-day variability.</a:t>
            </a:r>
            <a:endParaRPr lang="en-GB" sz="1600" dirty="0" smtClean="0">
              <a:solidFill>
                <a:schemeClr val="bg1"/>
              </a:solidFill>
              <a:latin typeface="+mj-lt"/>
            </a:endParaRPr>
          </a:p>
          <a:p>
            <a:endParaRPr lang="en-GB" sz="2000" dirty="0" smtClean="0">
              <a:solidFill>
                <a:schemeClr val="bg1"/>
              </a:solidFill>
              <a:latin typeface="+mj-lt"/>
            </a:endParaRPr>
          </a:p>
          <a:p>
            <a:r>
              <a:rPr lang="en-GB" sz="2000" dirty="0" smtClean="0">
                <a:solidFill>
                  <a:schemeClr val="bg1"/>
                </a:solidFill>
                <a:latin typeface="+mj-lt"/>
              </a:rPr>
              <a:t>Get </a:t>
            </a:r>
            <a:r>
              <a:rPr lang="en-GB" sz="2000" dirty="0" smtClean="0">
                <a:solidFill>
                  <a:schemeClr val="bg1"/>
                </a:solidFill>
                <a:latin typeface="+mj-lt"/>
              </a:rPr>
              <a:t>torque densities </a:t>
            </a:r>
            <a:r>
              <a:rPr lang="en-GB" sz="2000" dirty="0" smtClean="0">
                <a:solidFill>
                  <a:schemeClr val="bg1"/>
                </a:solidFill>
                <a:latin typeface="+mj-lt"/>
              </a:rPr>
              <a:t>ready for ingestion </a:t>
            </a:r>
            <a:r>
              <a:rPr lang="en-GB" sz="2000" dirty="0" smtClean="0">
                <a:solidFill>
                  <a:schemeClr val="bg1"/>
                </a:solidFill>
                <a:latin typeface="+mj-lt"/>
              </a:rPr>
              <a:t>to PSA</a:t>
            </a:r>
            <a:r>
              <a:rPr lang="en-GB" sz="2000" dirty="0" smtClean="0">
                <a:solidFill>
                  <a:schemeClr val="bg1"/>
                </a:solidFill>
                <a:latin typeface="+mj-lt"/>
              </a:rPr>
              <a:t>.</a:t>
            </a:r>
            <a:endParaRPr lang="en-GB" sz="1600" dirty="0" smtClean="0">
              <a:solidFill>
                <a:schemeClr val="bg1"/>
              </a:solidFill>
              <a:latin typeface="+mj-lt"/>
            </a:endParaRPr>
          </a:p>
          <a:p>
            <a:endParaRPr lang="en-GB" sz="2000" dirty="0">
              <a:solidFill>
                <a:schemeClr val="bg1"/>
              </a:solidFill>
              <a:latin typeface="+mj-lt"/>
            </a:endParaRPr>
          </a:p>
          <a:p>
            <a:r>
              <a:rPr lang="en-GB" sz="2000" dirty="0" smtClean="0">
                <a:solidFill>
                  <a:schemeClr val="bg1"/>
                </a:solidFill>
                <a:latin typeface="+mj-lt"/>
              </a:rPr>
              <a:t>Variability</a:t>
            </a:r>
          </a:p>
          <a:p>
            <a:pPr lvl="1"/>
            <a:r>
              <a:rPr lang="en-GB" sz="1600" dirty="0" smtClean="0">
                <a:solidFill>
                  <a:schemeClr val="bg1"/>
                </a:solidFill>
                <a:latin typeface="+mj-lt"/>
              </a:rPr>
              <a:t>gravity waves: investigate possible relationship with VIRTIS non-LTE observations</a:t>
            </a:r>
          </a:p>
          <a:p>
            <a:pPr lvl="1"/>
            <a:r>
              <a:rPr lang="en-GB" sz="1600" dirty="0" smtClean="0">
                <a:solidFill>
                  <a:schemeClr val="bg1"/>
                </a:solidFill>
                <a:latin typeface="+mj-lt"/>
              </a:rPr>
              <a:t>Day-to-day variability</a:t>
            </a:r>
            <a:r>
              <a:rPr lang="en-GB" sz="1600" dirty="0" smtClean="0">
                <a:solidFill>
                  <a:schemeClr val="bg1"/>
                </a:solidFill>
              </a:rPr>
              <a:t>: compare variability </a:t>
            </a:r>
            <a:r>
              <a:rPr lang="el-GR" sz="1600" dirty="0" smtClean="0">
                <a:solidFill>
                  <a:schemeClr val="bg1"/>
                </a:solidFill>
              </a:rPr>
              <a:t>Δρ</a:t>
            </a:r>
            <a:r>
              <a:rPr lang="en-GB" sz="1600" dirty="0" smtClean="0">
                <a:solidFill>
                  <a:schemeClr val="bg1"/>
                </a:solidFill>
              </a:rPr>
              <a:t>/</a:t>
            </a:r>
            <a:r>
              <a:rPr lang="el-GR" sz="1600" dirty="0" smtClean="0">
                <a:solidFill>
                  <a:schemeClr val="bg1"/>
                </a:solidFill>
              </a:rPr>
              <a:t>ρ</a:t>
            </a:r>
            <a:r>
              <a:rPr lang="en-GB" sz="1600" dirty="0" smtClean="0">
                <a:solidFill>
                  <a:schemeClr val="bg1"/>
                </a:solidFill>
              </a:rPr>
              <a:t> as a function of </a:t>
            </a:r>
            <a:r>
              <a:rPr lang="en-GB" sz="1600" i="1" dirty="0" smtClean="0">
                <a:solidFill>
                  <a:schemeClr val="bg1"/>
                </a:solidFill>
              </a:rPr>
              <a:t>p</a:t>
            </a:r>
            <a:r>
              <a:rPr lang="en-GB" sz="1600" dirty="0" smtClean="0">
                <a:solidFill>
                  <a:schemeClr val="bg1"/>
                </a:solidFill>
              </a:rPr>
              <a:t> on different planets</a:t>
            </a:r>
            <a:r>
              <a:rPr lang="en-GB" sz="1600" dirty="0" smtClean="0">
                <a:solidFill>
                  <a:schemeClr val="bg1"/>
                </a:solidFill>
              </a:rPr>
              <a:t>.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 smtClean="0">
                <a:solidFill>
                  <a:schemeClr val="bg1"/>
                </a:solidFill>
              </a:rPr>
              <a:t>Implement this technique on future missions!</a:t>
            </a:r>
            <a:endParaRPr lang="en-GB" sz="2000" dirty="0" smtClean="0">
              <a:solidFill>
                <a:schemeClr val="bg1"/>
              </a:solidFill>
            </a:endParaRPr>
          </a:p>
          <a:p>
            <a:pPr lvl="1"/>
            <a:endParaRPr lang="en-GB" sz="1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18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28826</TotalTime>
  <Words>915</Words>
  <Application>Microsoft Office PowerPoint</Application>
  <PresentationFormat>On-screen Show (4:3)</PresentationFormat>
  <Paragraphs>164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Default Design</vt:lpstr>
      <vt:lpstr>VENUS THERMOSPHERIC DENSITIES AS REVEALED BY VENUS EXPRESS TORQUE MEASUREMENTS   C.F. Wilson, Oxford University, Oxford, UK (wilson@atm.ox.ac.uk), M. Persson, Swedish Institute of Space Physics, Kiruna, Sweden. E. Grotheer, ESAC, Spain, I. Müller-Wodarg, Imperial College London, UK, S. Damiani, M. Müller, ESA/ESOC, Germany, H. Svedhem, ESA/ESTEC, Noordwijk, the Netherlands, P. Rosenblatt, Royal Observatory of Belgium, S. Bruinsma, CNES/GRGS, Toulouse.</vt:lpstr>
      <vt:lpstr>Accelerometers: measure densities up to 150 km altitude Gyros / reaction wheels: measure densities up to 200 km altitude</vt:lpstr>
      <vt:lpstr>VEx Torque data reduction</vt:lpstr>
      <vt:lpstr>Torque  data reduction in order to get the aerodynamic torque</vt:lpstr>
      <vt:lpstr>Torque data reduction</vt:lpstr>
      <vt:lpstr>Torque data reduction</vt:lpstr>
      <vt:lpstr>Validation against Precise Orbit Determination (tracking) results</vt:lpstr>
      <vt:lpstr>Uncertainties</vt:lpstr>
      <vt:lpstr>Densities from Torque &amp; aerobraking 100 pericentre passes, all at 75° - 90°N</vt:lpstr>
      <vt:lpstr>Densities from Torque &amp; aerobraking</vt:lpstr>
      <vt:lpstr>Densities &amp; scale heights from Torque</vt:lpstr>
      <vt:lpstr>SZA dependence from Torque</vt:lpstr>
      <vt:lpstr>SZA dependence from Torque &amp; AB</vt:lpstr>
      <vt:lpstr>Binned densities for ISSI intercomparison typically ~ 40% less than VIRA densities</vt:lpstr>
      <vt:lpstr>Variability</vt:lpstr>
      <vt:lpstr>PowerPoint Presentation</vt:lpstr>
      <vt:lpstr>PowerPoint Presentation</vt:lpstr>
      <vt:lpstr>Variability 2 - Gravity waves VEx Torque - Oct 2010 </vt:lpstr>
      <vt:lpstr>Gravity Waves – VEx Torque</vt:lpstr>
      <vt:lpstr>Gravity Waves – VEx Torque</vt:lpstr>
      <vt:lpstr>Gravity Waves – VEx Torque</vt:lpstr>
      <vt:lpstr>What causes the density oscillations?</vt:lpstr>
      <vt:lpstr>What causes the density oscillations?</vt:lpstr>
      <vt:lpstr>Gravity waves on Mars</vt:lpstr>
      <vt:lpstr>Titan thermospheric density variations</vt:lpstr>
      <vt:lpstr>Next 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Francesca Esposito</dc:creator>
  <cp:lastModifiedBy>Colin Wilson</cp:lastModifiedBy>
  <cp:revision>608</cp:revision>
  <dcterms:created xsi:type="dcterms:W3CDTF">2012-04-06T11:07:52Z</dcterms:created>
  <dcterms:modified xsi:type="dcterms:W3CDTF">2016-04-07T14:08:31Z</dcterms:modified>
</cp:coreProperties>
</file>