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91" r:id="rId4"/>
    <p:sldId id="274" r:id="rId5"/>
    <p:sldId id="272" r:id="rId6"/>
    <p:sldId id="278" r:id="rId7"/>
    <p:sldId id="258" r:id="rId8"/>
    <p:sldId id="277" r:id="rId9"/>
    <p:sldId id="276" r:id="rId10"/>
    <p:sldId id="259" r:id="rId11"/>
    <p:sldId id="260" r:id="rId12"/>
    <p:sldId id="284" r:id="rId13"/>
    <p:sldId id="285" r:id="rId14"/>
    <p:sldId id="283" r:id="rId15"/>
    <p:sldId id="286" r:id="rId16"/>
    <p:sldId id="261" r:id="rId17"/>
    <p:sldId id="287" r:id="rId18"/>
    <p:sldId id="262" r:id="rId19"/>
    <p:sldId id="296" r:id="rId20"/>
    <p:sldId id="294" r:id="rId21"/>
    <p:sldId id="295" r:id="rId22"/>
    <p:sldId id="273" r:id="rId23"/>
    <p:sldId id="279" r:id="rId24"/>
    <p:sldId id="264" r:id="rId25"/>
    <p:sldId id="288" r:id="rId26"/>
    <p:sldId id="289" r:id="rId27"/>
    <p:sldId id="290" r:id="rId28"/>
    <p:sldId id="293" r:id="rId29"/>
    <p:sldId id="26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ka" initials="E" lastIdx="29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460" autoAdjust="0"/>
  </p:normalViewPr>
  <p:slideViewPr>
    <p:cSldViewPr>
      <p:cViewPr varScale="1">
        <p:scale>
          <a:sx n="98" d="100"/>
          <a:sy n="98" d="100"/>
        </p:scale>
        <p:origin x="19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5CA6A-6C03-4861-805E-0518C743E783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F9908-4E75-4CB7-8CE2-0332E6B29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67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08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66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342900"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59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Past</a:t>
            </a:r>
            <a:r>
              <a:rPr lang="en-US" sz="1200" baseline="0" dirty="0" smtClean="0"/>
              <a:t> t</a:t>
            </a:r>
            <a:r>
              <a:rPr lang="en-US" sz="1200" dirty="0" smtClean="0"/>
              <a:t>hermodynamic modeling and experiments demonstrated that pyrite</a:t>
            </a:r>
            <a:r>
              <a:rPr lang="en-US" sz="1200" baseline="0" dirty="0" smtClean="0"/>
              <a:t> is unstable at surface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63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93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90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Located at NASA Goddard</a:t>
            </a:r>
            <a:r>
              <a:rPr lang="en-US" baseline="0" dirty="0" smtClean="0"/>
              <a:t> Space Flight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60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97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4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4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4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57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57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Oxidation of pyrite</a:t>
            </a:r>
            <a:r>
              <a:rPr lang="en-US" baseline="0" dirty="0" smtClean="0"/>
              <a:t> in</a:t>
            </a:r>
            <a:r>
              <a:rPr lang="en-US" dirty="0" smtClean="0"/>
              <a:t> CO2 experiments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704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669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Due to the lack of</a:t>
            </a:r>
            <a:r>
              <a:rPr lang="en-US" baseline="0" dirty="0" smtClean="0"/>
              <a:t> other iron mineral assemblages, the solid sulfur is most likely originating from the SO2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114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Demonstrates that when</a:t>
            </a:r>
            <a:r>
              <a:rPr lang="en-US" baseline="0" dirty="0" smtClean="0"/>
              <a:t> </a:t>
            </a:r>
            <a:r>
              <a:rPr lang="en-US" dirty="0" smtClean="0"/>
              <a:t>pyrite decomposes sulfur is found</a:t>
            </a:r>
            <a:r>
              <a:rPr lang="en-US" baseline="0" dirty="0" smtClean="0"/>
              <a:t> </a:t>
            </a:r>
            <a:r>
              <a:rPr lang="en-US" dirty="0" smtClean="0"/>
              <a:t>in the</a:t>
            </a:r>
            <a:r>
              <a:rPr lang="en-US" baseline="0" dirty="0" smtClean="0"/>
              <a:t> atm. Therefore this explains our CO2 experiments where pyrite decomposes to form pyrrhotite and sulfur enters the atm.  If sulfur is in the </a:t>
            </a:r>
            <a:r>
              <a:rPr lang="en-US" baseline="0" dirty="0" err="1" smtClean="0"/>
              <a:t>atm</a:t>
            </a:r>
            <a:r>
              <a:rPr lang="en-US" baseline="0" dirty="0" smtClean="0"/>
              <a:t> it will probably stabilize pyrite.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91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716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a parallel</a:t>
            </a:r>
            <a:r>
              <a:rPr lang="en-US" baseline="0" dirty="0" smtClean="0"/>
              <a:t> experiment we are doing with </a:t>
            </a:r>
            <a:r>
              <a:rPr lang="en-US" baseline="0" dirty="0" smtClean="0"/>
              <a:t>tellurium powder </a:t>
            </a:r>
            <a:r>
              <a:rPr lang="en-US" baseline="0" dirty="0" smtClean="0"/>
              <a:t>and the oven, tellurium needle crystals </a:t>
            </a:r>
            <a:r>
              <a:rPr lang="en-US" baseline="0" dirty="0" smtClean="0"/>
              <a:t>formed </a:t>
            </a:r>
            <a:r>
              <a:rPr lang="en-US" baseline="0" dirty="0" smtClean="0"/>
              <a:t>at 460C.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877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When we specifically analyze dark streaks on the crystal it is almost all carbon with some oxygen. Therefore possible that CO2 dissociates to make O2 and C and the O2 reacts with pyrite.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50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067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57150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067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067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lvl="1" indent="-571500">
              <a:buClr>
                <a:schemeClr val="accent1"/>
              </a:buCl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9908-4E75-4CB7-8CE2-0332E6B29AD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0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7663664-FE67-4AAB-BC4F-419E803FBA5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9A41399-BBE4-4D79-B265-3A4D3827A05D}" type="datetimeFigureOut">
              <a:rPr lang="en-US" smtClean="0"/>
              <a:t>4/12/2016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em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5.png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0.emf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1.png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2.emf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4.emf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533400"/>
            <a:ext cx="8077200" cy="2974975"/>
          </a:xfrm>
        </p:spPr>
        <p:txBody>
          <a:bodyPr/>
          <a:lstStyle/>
          <a:p>
            <a:pPr algn="ctr"/>
            <a:r>
              <a:rPr lang="en-US" sz="6000" b="1" dirty="0"/>
              <a:t>Stability of Pyrite under Venusian Surface Conditions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7304" y="3429000"/>
            <a:ext cx="7147560" cy="1676400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S. T. Port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, E. Kohler</a:t>
            </a:r>
            <a:r>
              <a:rPr lang="en-US" baseline="30000" dirty="0">
                <a:solidFill>
                  <a:schemeClr val="tx1"/>
                </a:solidFill>
              </a:rPr>
              <a:t>1,2</a:t>
            </a:r>
            <a:r>
              <a:rPr lang="en-US" dirty="0">
                <a:solidFill>
                  <a:schemeClr val="tx1"/>
                </a:solidFill>
              </a:rPr>
              <a:t>, P.I. Craig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, and V. </a:t>
            </a:r>
            <a:r>
              <a:rPr lang="en-US" dirty="0" smtClean="0">
                <a:solidFill>
                  <a:schemeClr val="tx1"/>
                </a:solidFill>
              </a:rPr>
              <a:t>Chevrier</a:t>
            </a:r>
            <a:r>
              <a:rPr lang="en-US" baseline="30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Arkansas Center for Space and Planetary Sciences, University of Arkansas, Fayetteville, AR, 72701; 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Harriett G. Jenkins NASA Pre-doctoral Research Fellow; 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Lunar and Planetary Institute, Houston, TX 77058.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saraport@uark.edu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5" descr="UA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601682"/>
            <a:ext cx="1334591" cy="111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s://s3.amazonaws.com/makes.org/user_uploads/2aa8547a-e04a-4930-aea5-1b04cf17d37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695068"/>
            <a:ext cx="1295400" cy="92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486400"/>
            <a:ext cx="878116" cy="1215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192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752600" y="4038600"/>
            <a:ext cx="4876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620000" cy="4800600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3200" dirty="0"/>
              <a:t>S</a:t>
            </a:r>
            <a:r>
              <a:rPr lang="en-US" sz="3200" dirty="0" smtClean="0"/>
              <a:t>ulfur in atmosphere</a:t>
            </a:r>
          </a:p>
          <a:p>
            <a:pPr marL="571500" indent="-571500"/>
            <a:r>
              <a:rPr lang="en-US" sz="3200" dirty="0" smtClean="0"/>
              <a:t>Source and sink of sulfur?</a:t>
            </a:r>
          </a:p>
          <a:p>
            <a:pPr marL="868680" lvl="1" indent="-571500"/>
            <a:r>
              <a:rPr lang="en-US" sz="3200" dirty="0" smtClean="0"/>
              <a:t>Pyrite (FeS</a:t>
            </a:r>
            <a:r>
              <a:rPr lang="en-US" sz="3200" baseline="-25000" dirty="0" smtClean="0"/>
              <a:t>2</a:t>
            </a:r>
            <a:r>
              <a:rPr lang="en-US" sz="3200" dirty="0"/>
              <a:t>)</a:t>
            </a:r>
            <a:endParaRPr lang="en-US" sz="3200" dirty="0" smtClean="0"/>
          </a:p>
          <a:p>
            <a:pPr marL="868680" lvl="1" indent="-571500"/>
            <a:r>
              <a:rPr lang="en-US" sz="3200" dirty="0" smtClean="0"/>
              <a:t>Anhydrite (CaSO</a:t>
            </a:r>
            <a:r>
              <a:rPr lang="en-US" sz="3200" baseline="-25000" dirty="0" smtClean="0"/>
              <a:t>4 </a:t>
            </a:r>
            <a:r>
              <a:rPr lang="en-US" sz="3200" dirty="0" smtClean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7204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200" dirty="0" smtClean="0"/>
              <a:t>Pyrite is temperature sensitive</a:t>
            </a:r>
          </a:p>
          <a:p>
            <a:pPr marL="571500" indent="-571500"/>
            <a:r>
              <a:rPr lang="en-US" sz="3200" dirty="0" smtClean="0"/>
              <a:t>Pyrite-Magnetite Buffer:</a:t>
            </a:r>
          </a:p>
          <a:p>
            <a:pPr marL="868680" lvl="1" indent="-571500"/>
            <a:r>
              <a:rPr lang="en-US" sz="3200" dirty="0" smtClean="0"/>
              <a:t>3FeS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+ 16CO</a:t>
            </a:r>
            <a:r>
              <a:rPr lang="en-US" sz="3200" baseline="-25000" dirty="0" smtClean="0"/>
              <a:t>2</a:t>
            </a:r>
            <a:r>
              <a:rPr lang="en-US" sz="3200" i="1" dirty="0"/>
              <a:t>(g)</a:t>
            </a:r>
            <a:r>
              <a:rPr lang="en-US" sz="3200" dirty="0" smtClean="0"/>
              <a:t>= Fe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O</a:t>
            </a:r>
            <a:r>
              <a:rPr lang="en-US" sz="3200" baseline="-25000" dirty="0" smtClean="0"/>
              <a:t>4</a:t>
            </a:r>
            <a:r>
              <a:rPr lang="en-US" sz="3200" dirty="0" smtClean="0"/>
              <a:t> + 6SO</a:t>
            </a:r>
            <a:r>
              <a:rPr lang="en-US" sz="3200" baseline="-25000" dirty="0" smtClean="0"/>
              <a:t>2</a:t>
            </a:r>
            <a:r>
              <a:rPr lang="en-US" sz="3200" i="1" dirty="0"/>
              <a:t>(g)</a:t>
            </a:r>
            <a:r>
              <a:rPr lang="en-US" sz="3200" dirty="0" smtClean="0"/>
              <a:t>+ 16CO </a:t>
            </a:r>
            <a:r>
              <a:rPr lang="en-US" sz="3200" i="1" dirty="0" smtClean="0"/>
              <a:t>(g)</a:t>
            </a:r>
            <a:endParaRPr lang="en-US" sz="32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7877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Radar Anomaly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772" y="1447800"/>
            <a:ext cx="7620000" cy="4724400"/>
          </a:xfrm>
        </p:spPr>
        <p:txBody>
          <a:bodyPr>
            <a:normAutofit/>
          </a:bodyPr>
          <a:lstStyle/>
          <a:p>
            <a:pPr indent="-342900" algn="just"/>
            <a:r>
              <a:rPr lang="en-US" sz="2000" dirty="0"/>
              <a:t>H</a:t>
            </a:r>
            <a:r>
              <a:rPr lang="en-US" sz="2000" dirty="0" smtClean="0"/>
              <a:t>ighly </a:t>
            </a:r>
            <a:r>
              <a:rPr lang="en-US" sz="2000" dirty="0"/>
              <a:t>reflective surfaces concentrated on the </a:t>
            </a:r>
            <a:r>
              <a:rPr lang="en-US" sz="2000" dirty="0" smtClean="0"/>
              <a:t>highlands</a:t>
            </a:r>
          </a:p>
          <a:p>
            <a:pPr indent="-342900" algn="just"/>
            <a:r>
              <a:rPr lang="en-US" sz="2000" dirty="0" smtClean="0"/>
              <a:t>Result between </a:t>
            </a:r>
            <a:r>
              <a:rPr lang="en-US" sz="2000" dirty="0"/>
              <a:t>some unknown interaction </a:t>
            </a:r>
            <a:r>
              <a:rPr lang="en-US" sz="2000" dirty="0" smtClean="0"/>
              <a:t>of the </a:t>
            </a:r>
            <a:r>
              <a:rPr lang="en-US" sz="2000" dirty="0"/>
              <a:t>atmosphere and the </a:t>
            </a:r>
            <a:r>
              <a:rPr lang="en-US" sz="2000" dirty="0" smtClean="0"/>
              <a:t>surface</a:t>
            </a:r>
          </a:p>
          <a:p>
            <a:pPr indent="-342900" algn="just"/>
            <a:r>
              <a:rPr lang="en-US" sz="2000" dirty="0" smtClean="0"/>
              <a:t>Pyrite</a:t>
            </a:r>
            <a:r>
              <a:rPr lang="en-US" sz="2000" dirty="0"/>
              <a:t> </a:t>
            </a:r>
            <a:r>
              <a:rPr lang="en-US" sz="2000" dirty="0" smtClean="0"/>
              <a:t>has </a:t>
            </a:r>
            <a:r>
              <a:rPr lang="en-US" sz="2000" dirty="0"/>
              <a:t>high dielectric </a:t>
            </a:r>
            <a:r>
              <a:rPr lang="en-US" sz="2000" dirty="0" smtClean="0"/>
              <a:t>constant</a:t>
            </a:r>
          </a:p>
          <a:p>
            <a:pPr marL="0" indent="0" algn="just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64" y="2895600"/>
            <a:ext cx="7444935" cy="33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56654" y="6294399"/>
            <a:ext cx="2303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Pettengill</a:t>
            </a:r>
            <a:r>
              <a:rPr lang="en-US" dirty="0" smtClean="0"/>
              <a:t> et al., 1992)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13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71500" indent="-571500"/>
            <a:r>
              <a:rPr lang="en-US" sz="3000" dirty="0"/>
              <a:t>P</a:t>
            </a:r>
            <a:r>
              <a:rPr lang="en-US" sz="3000" dirty="0" smtClean="0"/>
              <a:t>yrite </a:t>
            </a:r>
            <a:r>
              <a:rPr lang="en-US" sz="3000" dirty="0"/>
              <a:t>is unstable at the </a:t>
            </a:r>
            <a:r>
              <a:rPr lang="en-US" sz="3000" dirty="0" smtClean="0"/>
              <a:t>surface</a:t>
            </a:r>
            <a:endParaRPr lang="en-US" sz="3000" dirty="0"/>
          </a:p>
          <a:p>
            <a:pPr marL="571500" indent="-571500"/>
            <a:r>
              <a:rPr lang="en-US" sz="3000" dirty="0" smtClean="0"/>
              <a:t>Venus pressures were </a:t>
            </a:r>
            <a:r>
              <a:rPr lang="en-US" sz="3000" dirty="0"/>
              <a:t>not </a:t>
            </a:r>
            <a:r>
              <a:rPr lang="en-US" sz="3000" dirty="0" smtClean="0"/>
              <a:t>considered </a:t>
            </a:r>
            <a:r>
              <a:rPr lang="en-US" sz="3000" dirty="0"/>
              <a:t>in previous </a:t>
            </a:r>
            <a:r>
              <a:rPr lang="en-US" sz="3000" dirty="0" smtClean="0"/>
              <a:t>experiments</a:t>
            </a:r>
            <a:endParaRPr lang="en-US" sz="3000" dirty="0"/>
          </a:p>
          <a:p>
            <a:pPr marL="571500" indent="-571500"/>
            <a:r>
              <a:rPr lang="en-US" sz="3000" dirty="0"/>
              <a:t>This work intends to investigate the stability of pyrite under </a:t>
            </a:r>
            <a:r>
              <a:rPr lang="en-US" sz="3000" dirty="0" smtClean="0"/>
              <a:t>Venus </a:t>
            </a:r>
            <a:r>
              <a:rPr lang="en-US" sz="3000" dirty="0"/>
              <a:t>temperatures, pressures, and atmospheric </a:t>
            </a:r>
            <a:r>
              <a:rPr lang="en-US" sz="3000" dirty="0" smtClean="0"/>
              <a:t>conditions</a:t>
            </a:r>
            <a:endParaRPr lang="en-US" sz="30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114300" indent="0">
              <a:buNone/>
            </a:pPr>
            <a:r>
              <a:rPr lang="en-US" dirty="0" smtClean="0"/>
              <a:t>			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			(</a:t>
            </a:r>
            <a:r>
              <a:rPr lang="en-US" dirty="0" err="1" smtClean="0"/>
              <a:t>Fegley</a:t>
            </a:r>
            <a:r>
              <a:rPr lang="en-US" dirty="0" smtClean="0"/>
              <a:t> 1997)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t="29757" r="26476" b="17334"/>
          <a:stretch/>
        </p:blipFill>
        <p:spPr bwMode="auto">
          <a:xfrm>
            <a:off x="990600" y="2819400"/>
            <a:ext cx="6400800" cy="356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05200" y="6387967"/>
            <a:ext cx="1485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Fegley</a:t>
            </a:r>
            <a:r>
              <a:rPr lang="en-US" dirty="0" smtClean="0"/>
              <a:t>, 1997)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3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Pyrite powder</a:t>
            </a:r>
          </a:p>
          <a:p>
            <a:r>
              <a:rPr lang="en-US" sz="2800" dirty="0" smtClean="0"/>
              <a:t>Two scenarios:</a:t>
            </a:r>
          </a:p>
          <a:p>
            <a:pPr lvl="1"/>
            <a:r>
              <a:rPr lang="en-US" sz="2800" dirty="0" smtClean="0"/>
              <a:t>Lindberg Tube Oven</a:t>
            </a:r>
          </a:p>
          <a:p>
            <a:pPr lvl="1"/>
            <a:r>
              <a:rPr lang="en-US" sz="2800" dirty="0" smtClean="0"/>
              <a:t>Venus Simulation Chamber</a:t>
            </a:r>
          </a:p>
          <a:p>
            <a:r>
              <a:rPr lang="en-US" sz="2800" dirty="0" smtClean="0"/>
              <a:t>Each experiment lasted 18 hours</a:t>
            </a:r>
          </a:p>
          <a:p>
            <a:r>
              <a:rPr lang="en-US" sz="2800" dirty="0" smtClean="0"/>
              <a:t>All samples analyzed via X-Ray Diffraction (XRD)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4334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Methods: Oven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620000" cy="4953000"/>
          </a:xfrm>
        </p:spPr>
        <p:txBody>
          <a:bodyPr>
            <a:normAutofit/>
          </a:bodyPr>
          <a:lstStyle/>
          <a:p>
            <a:pPr marL="571500" indent="-571500"/>
            <a:r>
              <a:rPr lang="en-US" sz="2600" b="1" dirty="0" smtClean="0"/>
              <a:t>Lindberg </a:t>
            </a:r>
            <a:r>
              <a:rPr lang="en-US" sz="2600" b="1" dirty="0"/>
              <a:t>Tube </a:t>
            </a:r>
            <a:r>
              <a:rPr lang="en-US" sz="2600" b="1" dirty="0" smtClean="0"/>
              <a:t>Oven</a:t>
            </a:r>
          </a:p>
          <a:p>
            <a:pPr marL="571500" indent="-571500"/>
            <a:r>
              <a:rPr lang="en-US" sz="2600" dirty="0" smtClean="0"/>
              <a:t>Tested </a:t>
            </a:r>
            <a:r>
              <a:rPr lang="en-US" sz="2600" dirty="0"/>
              <a:t>a</a:t>
            </a:r>
            <a:r>
              <a:rPr lang="en-US" sz="2600" dirty="0" smtClean="0"/>
              <a:t>tmospheric </a:t>
            </a:r>
            <a:r>
              <a:rPr lang="en-US" sz="2600" dirty="0"/>
              <a:t>c</a:t>
            </a:r>
            <a:r>
              <a:rPr lang="en-US" sz="2600" dirty="0" smtClean="0"/>
              <a:t>ompositions:</a:t>
            </a:r>
          </a:p>
          <a:p>
            <a:pPr marL="868680" lvl="1" indent="-571500"/>
            <a:r>
              <a:rPr lang="en-US" sz="2600" dirty="0" smtClean="0"/>
              <a:t>100</a:t>
            </a:r>
            <a:r>
              <a:rPr lang="en-US" sz="2600" dirty="0"/>
              <a:t>% </a:t>
            </a:r>
            <a:r>
              <a:rPr lang="en-US" sz="2600" dirty="0" smtClean="0">
                <a:cs typeface="Arial" panose="020B0604020202020204" pitchFamily="34" charset="0"/>
              </a:rPr>
              <a:t>CO</a:t>
            </a:r>
            <a:r>
              <a:rPr lang="en-US" sz="2600" baseline="-25000" dirty="0" smtClean="0">
                <a:cs typeface="Arial" panose="020B0604020202020204" pitchFamily="34" charset="0"/>
              </a:rPr>
              <a:t>2</a:t>
            </a:r>
          </a:p>
          <a:p>
            <a:pPr marL="868680" lvl="1" indent="-571500"/>
            <a:r>
              <a:rPr lang="en-US" sz="2600" dirty="0" smtClean="0">
                <a:cs typeface="Arial" panose="020B0604020202020204" pitchFamily="34" charset="0"/>
              </a:rPr>
              <a:t>96.5</a:t>
            </a:r>
            <a:r>
              <a:rPr lang="en-US" sz="2600" dirty="0">
                <a:cs typeface="Arial" panose="020B0604020202020204" pitchFamily="34" charset="0"/>
              </a:rPr>
              <a:t>% CO</a:t>
            </a:r>
            <a:r>
              <a:rPr lang="en-US" sz="2600" baseline="-25000" dirty="0">
                <a:cs typeface="Arial" panose="020B0604020202020204" pitchFamily="34" charset="0"/>
              </a:rPr>
              <a:t>2</a:t>
            </a:r>
            <a:r>
              <a:rPr lang="en-US" sz="2600" dirty="0">
                <a:cs typeface="Arial" panose="020B0604020202020204" pitchFamily="34" charset="0"/>
              </a:rPr>
              <a:t>,</a:t>
            </a:r>
            <a:r>
              <a:rPr lang="en-US" sz="2600" baseline="-25000" dirty="0">
                <a:cs typeface="Arial" panose="020B0604020202020204" pitchFamily="34" charset="0"/>
              </a:rPr>
              <a:t> </a:t>
            </a:r>
            <a:r>
              <a:rPr lang="en-US" sz="2600" dirty="0">
                <a:cs typeface="Arial" panose="020B0604020202020204" pitchFamily="34" charset="0"/>
              </a:rPr>
              <a:t>3.5%</a:t>
            </a:r>
            <a:r>
              <a:rPr lang="en-US" sz="2600" baseline="-25000" dirty="0">
                <a:cs typeface="Arial" panose="020B0604020202020204" pitchFamily="34" charset="0"/>
              </a:rPr>
              <a:t> </a:t>
            </a:r>
            <a:r>
              <a:rPr lang="en-US" sz="2600" dirty="0">
                <a:cs typeface="Arial" panose="020B0604020202020204" pitchFamily="34" charset="0"/>
              </a:rPr>
              <a:t>N</a:t>
            </a:r>
            <a:r>
              <a:rPr lang="en-US" sz="2600" baseline="-25000" dirty="0">
                <a:cs typeface="Arial" panose="020B0604020202020204" pitchFamily="34" charset="0"/>
              </a:rPr>
              <a:t>2</a:t>
            </a:r>
            <a:r>
              <a:rPr lang="en-US" sz="2600" dirty="0">
                <a:cs typeface="Arial" panose="020B0604020202020204" pitchFamily="34" charset="0"/>
              </a:rPr>
              <a:t>,</a:t>
            </a:r>
            <a:r>
              <a:rPr lang="en-US" sz="2600" baseline="-25000" dirty="0">
                <a:cs typeface="Arial" panose="020B0604020202020204" pitchFamily="34" charset="0"/>
              </a:rPr>
              <a:t> </a:t>
            </a:r>
            <a:r>
              <a:rPr lang="en-US" sz="2600" dirty="0">
                <a:cs typeface="Arial" panose="020B0604020202020204" pitchFamily="34" charset="0"/>
              </a:rPr>
              <a:t>150 ppm</a:t>
            </a:r>
            <a:r>
              <a:rPr lang="en-US" sz="2600" baseline="-25000" dirty="0">
                <a:cs typeface="Arial" panose="020B0604020202020204" pitchFamily="34" charset="0"/>
              </a:rPr>
              <a:t> </a:t>
            </a:r>
            <a:r>
              <a:rPr lang="en-US" sz="2600" dirty="0">
                <a:cs typeface="Arial" panose="020B0604020202020204" pitchFamily="34" charset="0"/>
              </a:rPr>
              <a:t>SO</a:t>
            </a:r>
            <a:r>
              <a:rPr lang="en-US" sz="2600" baseline="-25000" dirty="0">
                <a:cs typeface="Arial" panose="020B0604020202020204" pitchFamily="34" charset="0"/>
              </a:rPr>
              <a:t>2</a:t>
            </a:r>
            <a:r>
              <a:rPr lang="en-US" sz="2600" dirty="0">
                <a:cs typeface="Arial" panose="020B0604020202020204" pitchFamily="34" charset="0"/>
              </a:rPr>
              <a:t> </a:t>
            </a:r>
            <a:endParaRPr lang="en-US" sz="2600" baseline="-25000" dirty="0">
              <a:cs typeface="Arial" panose="020B0604020202020204" pitchFamily="34" charset="0"/>
            </a:endParaRPr>
          </a:p>
          <a:p>
            <a:pPr marL="571500" indent="-571500"/>
            <a:r>
              <a:rPr lang="en-US" sz="2600" dirty="0" smtClean="0"/>
              <a:t>Tested temperatures:</a:t>
            </a:r>
          </a:p>
          <a:p>
            <a:pPr marL="868680" lvl="1" indent="-571500"/>
            <a:r>
              <a:rPr lang="en-US" sz="2600" dirty="0" smtClean="0"/>
              <a:t>Surface condition </a:t>
            </a:r>
          </a:p>
          <a:p>
            <a:pPr marL="1234440" lvl="2" indent="-571500"/>
            <a:r>
              <a:rPr lang="en-US" sz="2400" i="1" dirty="0" smtClean="0"/>
              <a:t>460</a:t>
            </a:r>
            <a:r>
              <a:rPr lang="en-US" sz="2400" i="1" dirty="0" smtClean="0">
                <a:latin typeface="Calibri"/>
              </a:rPr>
              <a:t>°</a:t>
            </a:r>
            <a:r>
              <a:rPr lang="en-US" sz="2400" i="1" dirty="0" smtClean="0"/>
              <a:t>C</a:t>
            </a:r>
          </a:p>
          <a:p>
            <a:pPr marL="868680" lvl="1" indent="-571500"/>
            <a:r>
              <a:rPr lang="en-US" sz="2600" dirty="0" smtClean="0"/>
              <a:t>Highland condition </a:t>
            </a:r>
          </a:p>
          <a:p>
            <a:pPr marL="1234440" lvl="2" indent="-571500"/>
            <a:r>
              <a:rPr lang="en-US" sz="2400" i="1" dirty="0" smtClean="0"/>
              <a:t>380°C</a:t>
            </a:r>
            <a:endParaRPr lang="en-US" sz="2400" b="1" dirty="0" smtClean="0"/>
          </a:p>
          <a:p>
            <a:pPr marL="3670584" indent="-571500"/>
            <a:endParaRPr lang="en-US" sz="2600" dirty="0"/>
          </a:p>
          <a:p>
            <a:endParaRPr lang="en-US" sz="2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" t="4738" r="54429" b="26296"/>
          <a:stretch/>
        </p:blipFill>
        <p:spPr bwMode="auto">
          <a:xfrm rot="10800000" flipV="1">
            <a:off x="5029200" y="4038600"/>
            <a:ext cx="3030408" cy="2536357"/>
          </a:xfrm>
          <a:prstGeom prst="rect">
            <a:avLst/>
          </a:prstGeom>
          <a:ln w="127000" cap="sq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73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Methods: Chamber</a:t>
            </a:r>
            <a:endParaRPr lang="en-US" dirty="0"/>
          </a:p>
        </p:txBody>
      </p:sp>
      <p:pic>
        <p:nvPicPr>
          <p:cNvPr id="5" name="Picture 2" descr="C:\Users\Erika\Pictures\Venus Work\DSC045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1" r="13678"/>
          <a:stretch/>
        </p:blipFill>
        <p:spPr bwMode="auto">
          <a:xfrm rot="10800000" flipV="1">
            <a:off x="5943600" y="3225580"/>
            <a:ext cx="2193846" cy="2928296"/>
          </a:xfrm>
          <a:prstGeom prst="rect">
            <a:avLst/>
          </a:prstGeom>
          <a:ln w="127000" cap="sq">
            <a:noFill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67568" y="1371600"/>
            <a:ext cx="7620000" cy="4800600"/>
          </a:xfrm>
        </p:spPr>
        <p:txBody>
          <a:bodyPr>
            <a:normAutofit/>
          </a:bodyPr>
          <a:lstStyle/>
          <a:p>
            <a:pPr marL="571500" indent="-571500"/>
            <a:r>
              <a:rPr lang="en-US" sz="2600" b="1" dirty="0" smtClean="0"/>
              <a:t>Venus Simulation Chamber</a:t>
            </a:r>
          </a:p>
          <a:p>
            <a:pPr marL="571500" indent="-571500"/>
            <a:r>
              <a:rPr lang="en-US" sz="2600" dirty="0" smtClean="0"/>
              <a:t>Tested </a:t>
            </a:r>
            <a:r>
              <a:rPr lang="en-US" sz="2600" dirty="0"/>
              <a:t>a</a:t>
            </a:r>
            <a:r>
              <a:rPr lang="en-US" sz="2600" dirty="0" smtClean="0"/>
              <a:t>tmospheric </a:t>
            </a:r>
            <a:r>
              <a:rPr lang="en-US" sz="2600" dirty="0"/>
              <a:t>c</a:t>
            </a:r>
            <a:r>
              <a:rPr lang="en-US" sz="2600" dirty="0" smtClean="0"/>
              <a:t>ompositions:</a:t>
            </a:r>
          </a:p>
          <a:p>
            <a:pPr marL="868680" lvl="1" indent="-571500"/>
            <a:r>
              <a:rPr lang="en-US" sz="2600" dirty="0" smtClean="0"/>
              <a:t>100</a:t>
            </a:r>
            <a:r>
              <a:rPr lang="en-US" sz="2600" dirty="0"/>
              <a:t>% </a:t>
            </a:r>
            <a:r>
              <a:rPr lang="en-US" sz="2600" dirty="0" smtClean="0">
                <a:cs typeface="Arial" panose="020B0604020202020204" pitchFamily="34" charset="0"/>
              </a:rPr>
              <a:t>CO</a:t>
            </a:r>
            <a:r>
              <a:rPr lang="en-US" sz="2600" baseline="-25000" dirty="0" smtClean="0">
                <a:cs typeface="Arial" panose="020B0604020202020204" pitchFamily="34" charset="0"/>
              </a:rPr>
              <a:t>2</a:t>
            </a:r>
          </a:p>
          <a:p>
            <a:pPr marL="868680" lvl="1" indent="-571500"/>
            <a:r>
              <a:rPr lang="en-US" sz="2600" dirty="0" smtClean="0">
                <a:cs typeface="Arial" panose="020B0604020202020204" pitchFamily="34" charset="0"/>
              </a:rPr>
              <a:t>96.5</a:t>
            </a:r>
            <a:r>
              <a:rPr lang="en-US" sz="2600" dirty="0">
                <a:cs typeface="Arial" panose="020B0604020202020204" pitchFamily="34" charset="0"/>
              </a:rPr>
              <a:t>% CO</a:t>
            </a:r>
            <a:r>
              <a:rPr lang="en-US" sz="2600" baseline="-25000" dirty="0">
                <a:cs typeface="Arial" panose="020B0604020202020204" pitchFamily="34" charset="0"/>
              </a:rPr>
              <a:t>2</a:t>
            </a:r>
            <a:r>
              <a:rPr lang="en-US" sz="2600" dirty="0">
                <a:cs typeface="Arial" panose="020B0604020202020204" pitchFamily="34" charset="0"/>
              </a:rPr>
              <a:t>,</a:t>
            </a:r>
            <a:r>
              <a:rPr lang="en-US" sz="2600" baseline="-25000" dirty="0">
                <a:cs typeface="Arial" panose="020B0604020202020204" pitchFamily="34" charset="0"/>
              </a:rPr>
              <a:t> </a:t>
            </a:r>
            <a:r>
              <a:rPr lang="en-US" sz="2600" dirty="0">
                <a:cs typeface="Arial" panose="020B0604020202020204" pitchFamily="34" charset="0"/>
              </a:rPr>
              <a:t>3.5%</a:t>
            </a:r>
            <a:r>
              <a:rPr lang="en-US" sz="2600" baseline="-25000" dirty="0">
                <a:cs typeface="Arial" panose="020B0604020202020204" pitchFamily="34" charset="0"/>
              </a:rPr>
              <a:t> </a:t>
            </a:r>
            <a:r>
              <a:rPr lang="en-US" sz="2600" dirty="0">
                <a:cs typeface="Arial" panose="020B0604020202020204" pitchFamily="34" charset="0"/>
              </a:rPr>
              <a:t>N</a:t>
            </a:r>
            <a:r>
              <a:rPr lang="en-US" sz="2600" baseline="-25000" dirty="0">
                <a:cs typeface="Arial" panose="020B0604020202020204" pitchFamily="34" charset="0"/>
              </a:rPr>
              <a:t>2</a:t>
            </a:r>
            <a:r>
              <a:rPr lang="en-US" sz="2600" dirty="0">
                <a:cs typeface="Arial" panose="020B0604020202020204" pitchFamily="34" charset="0"/>
              </a:rPr>
              <a:t>,</a:t>
            </a:r>
            <a:r>
              <a:rPr lang="en-US" sz="2600" baseline="-25000" dirty="0">
                <a:cs typeface="Arial" panose="020B0604020202020204" pitchFamily="34" charset="0"/>
              </a:rPr>
              <a:t> </a:t>
            </a:r>
            <a:r>
              <a:rPr lang="en-US" sz="2600" dirty="0">
                <a:cs typeface="Arial" panose="020B0604020202020204" pitchFamily="34" charset="0"/>
              </a:rPr>
              <a:t>150 ppm</a:t>
            </a:r>
            <a:r>
              <a:rPr lang="en-US" sz="2600" baseline="-25000" dirty="0">
                <a:cs typeface="Arial" panose="020B0604020202020204" pitchFamily="34" charset="0"/>
              </a:rPr>
              <a:t> </a:t>
            </a:r>
            <a:r>
              <a:rPr lang="en-US" sz="2600" dirty="0">
                <a:cs typeface="Arial" panose="020B0604020202020204" pitchFamily="34" charset="0"/>
              </a:rPr>
              <a:t>SO</a:t>
            </a:r>
            <a:r>
              <a:rPr lang="en-US" sz="2600" baseline="-25000" dirty="0">
                <a:cs typeface="Arial" panose="020B0604020202020204" pitchFamily="34" charset="0"/>
              </a:rPr>
              <a:t>2</a:t>
            </a:r>
            <a:r>
              <a:rPr lang="en-US" sz="2600" dirty="0">
                <a:cs typeface="Arial" panose="020B0604020202020204" pitchFamily="34" charset="0"/>
              </a:rPr>
              <a:t> </a:t>
            </a:r>
            <a:endParaRPr lang="en-US" sz="2600" baseline="-25000" dirty="0">
              <a:cs typeface="Arial" panose="020B0604020202020204" pitchFamily="34" charset="0"/>
            </a:endParaRPr>
          </a:p>
          <a:p>
            <a:pPr marL="571500" indent="-571500"/>
            <a:r>
              <a:rPr lang="en-US" sz="2600" dirty="0" smtClean="0"/>
              <a:t>Tested </a:t>
            </a:r>
            <a:r>
              <a:rPr lang="en-US" sz="2600" dirty="0"/>
              <a:t>t</a:t>
            </a:r>
            <a:r>
              <a:rPr lang="en-US" sz="2600" dirty="0" smtClean="0"/>
              <a:t>emperatures/pressures:</a:t>
            </a:r>
          </a:p>
          <a:p>
            <a:pPr marL="868680" lvl="1" indent="-571500"/>
            <a:r>
              <a:rPr lang="en-US" sz="2600" dirty="0" smtClean="0"/>
              <a:t>Surface condition</a:t>
            </a:r>
          </a:p>
          <a:p>
            <a:pPr marL="1234440" lvl="2" indent="-571500"/>
            <a:r>
              <a:rPr lang="en-US" sz="2400" i="1" dirty="0" smtClean="0"/>
              <a:t>460°C/95bar</a:t>
            </a:r>
          </a:p>
          <a:p>
            <a:pPr marL="868680" lvl="1" indent="-571500"/>
            <a:r>
              <a:rPr lang="en-US" sz="2600" dirty="0" smtClean="0"/>
              <a:t>Highland condition</a:t>
            </a:r>
          </a:p>
          <a:p>
            <a:pPr marL="1234440" lvl="2" indent="-571500"/>
            <a:r>
              <a:rPr lang="en-US" sz="2400" i="1" dirty="0" smtClean="0"/>
              <a:t>380°C/55bar</a:t>
            </a:r>
          </a:p>
          <a:p>
            <a:pPr marL="3670584" indent="-571500"/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9716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7" t="-1646" r="13424" b="42484"/>
          <a:stretch/>
        </p:blipFill>
        <p:spPr>
          <a:xfrm>
            <a:off x="4203700" y="1473200"/>
            <a:ext cx="4267200" cy="1905000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4" t="7263" r="17900" b="48513"/>
          <a:stretch/>
        </p:blipFill>
        <p:spPr>
          <a:xfrm>
            <a:off x="4203700" y="3378200"/>
            <a:ext cx="4267200" cy="1838326"/>
          </a:xfrm>
          <a:prstGeom prst="rect">
            <a:avLst/>
          </a:prstGeom>
        </p:spPr>
      </p:pic>
      <p:pic>
        <p:nvPicPr>
          <p:cNvPr id="6" name="Picture 2" descr="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" y="1524000"/>
            <a:ext cx="4267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3378200"/>
            <a:ext cx="4269233" cy="183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50800" y="2648445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A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07404" y="4419600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B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43833" y="2648445"/>
            <a:ext cx="551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C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0934" y="4401045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D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3700" y="5324375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cs typeface="Arial" pitchFamily="34" charset="0"/>
              </a:rPr>
              <a:t>Pyrite before (A) and after (B) 18 hours under 380</a:t>
            </a:r>
            <a:r>
              <a:rPr lang="en-US" dirty="0" smtClean="0">
                <a:latin typeface="Calibri"/>
                <a:cs typeface="Arial" pitchFamily="34" charset="0"/>
              </a:rPr>
              <a:t>°</a:t>
            </a:r>
            <a:r>
              <a:rPr lang="en-US" dirty="0" smtClean="0">
                <a:cs typeface="Arial" pitchFamily="34" charset="0"/>
              </a:rPr>
              <a:t>C </a:t>
            </a:r>
            <a:r>
              <a:rPr lang="en-US" dirty="0">
                <a:cs typeface="Arial" pitchFamily="34" charset="0"/>
              </a:rPr>
              <a:t>and 1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>
                <a:cs typeface="Arial" pitchFamily="34" charset="0"/>
              </a:rPr>
              <a:t>bar in </a:t>
            </a:r>
            <a:r>
              <a:rPr lang="en-US" dirty="0" smtClean="0">
                <a:cs typeface="Arial" pitchFamily="34" charset="0"/>
              </a:rPr>
              <a:t>the mixed atmosphere</a:t>
            </a:r>
          </a:p>
          <a:p>
            <a:pPr algn="ctr"/>
            <a:r>
              <a:rPr lang="en-US" dirty="0">
                <a:cs typeface="Arial" pitchFamily="34" charset="0"/>
              </a:rPr>
              <a:t>P</a:t>
            </a:r>
            <a:r>
              <a:rPr lang="en-US" dirty="0" smtClean="0">
                <a:cs typeface="Arial" pitchFamily="34" charset="0"/>
              </a:rPr>
              <a:t>yrite </a:t>
            </a:r>
            <a:r>
              <a:rPr lang="en-US" dirty="0">
                <a:cs typeface="Arial" pitchFamily="34" charset="0"/>
              </a:rPr>
              <a:t>before </a:t>
            </a:r>
            <a:r>
              <a:rPr lang="en-US" dirty="0" smtClean="0">
                <a:cs typeface="Arial" pitchFamily="34" charset="0"/>
              </a:rPr>
              <a:t>(C) </a:t>
            </a:r>
            <a:r>
              <a:rPr lang="en-US" dirty="0">
                <a:cs typeface="Arial" pitchFamily="34" charset="0"/>
              </a:rPr>
              <a:t>and after </a:t>
            </a:r>
            <a:r>
              <a:rPr lang="en-US" dirty="0" smtClean="0">
                <a:cs typeface="Arial" pitchFamily="34" charset="0"/>
              </a:rPr>
              <a:t>(D) 18 hours under 380</a:t>
            </a:r>
            <a:r>
              <a:rPr lang="en-US" dirty="0">
                <a:cs typeface="Arial" pitchFamily="34" charset="0"/>
              </a:rPr>
              <a:t>°</a:t>
            </a:r>
            <a:r>
              <a:rPr lang="en-US" dirty="0" smtClean="0">
                <a:cs typeface="Arial" pitchFamily="34" charset="0"/>
              </a:rPr>
              <a:t>C </a:t>
            </a:r>
            <a:r>
              <a:rPr lang="en-US" dirty="0">
                <a:cs typeface="Arial" pitchFamily="34" charset="0"/>
              </a:rPr>
              <a:t>and </a:t>
            </a:r>
            <a:r>
              <a:rPr lang="en-US" dirty="0" smtClean="0">
                <a:cs typeface="Arial" pitchFamily="34" charset="0"/>
              </a:rPr>
              <a:t>55 </a:t>
            </a:r>
            <a:r>
              <a:rPr lang="en-US" dirty="0">
                <a:cs typeface="Arial" pitchFamily="34" charset="0"/>
              </a:rPr>
              <a:t>bar in </a:t>
            </a:r>
            <a:r>
              <a:rPr lang="en-US" dirty="0" smtClean="0">
                <a:cs typeface="Arial" pitchFamily="34" charset="0"/>
              </a:rPr>
              <a:t>the </a:t>
            </a:r>
            <a:r>
              <a:rPr lang="en-US" dirty="0">
                <a:cs typeface="Arial" pitchFamily="34" charset="0"/>
              </a:rPr>
              <a:t>mixed </a:t>
            </a:r>
            <a:r>
              <a:rPr lang="en-US" dirty="0" smtClean="0">
                <a:cs typeface="Arial" pitchFamily="34" charset="0"/>
              </a:rPr>
              <a:t>atmosphere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10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08" y="3877519"/>
            <a:ext cx="6528721" cy="29042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41" y="931058"/>
            <a:ext cx="6321887" cy="28445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442" y="0"/>
            <a:ext cx="7239000" cy="1143000"/>
          </a:xfrm>
        </p:spPr>
        <p:txBody>
          <a:bodyPr/>
          <a:lstStyle/>
          <a:p>
            <a:r>
              <a:rPr lang="en-US" dirty="0" smtClean="0"/>
              <a:t>XRD Results (Oven)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19" y="1912203"/>
            <a:ext cx="11307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cs typeface="Times New Roman" panose="02020603050405020304" pitchFamily="18" charset="0"/>
              </a:rPr>
              <a:t>CO</a:t>
            </a:r>
            <a:r>
              <a:rPr lang="en-US" sz="4800" b="1" baseline="-25000" dirty="0">
                <a:cs typeface="Times New Roman" panose="02020603050405020304" pitchFamily="18" charset="0"/>
              </a:rPr>
              <a:t>2</a:t>
            </a:r>
            <a:endParaRPr lang="en-US" sz="4800" b="1" dirty="0"/>
          </a:p>
        </p:txBody>
      </p:sp>
      <p:sp>
        <p:nvSpPr>
          <p:cNvPr id="14" name="Rectangle 13"/>
          <p:cNvSpPr/>
          <p:nvPr/>
        </p:nvSpPr>
        <p:spPr>
          <a:xfrm>
            <a:off x="3136392" y="1119808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724275" y="4133582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2847594" y="4044943"/>
            <a:ext cx="228600" cy="223830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346704" y="996949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692902" y="1156715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715762" y="1896545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429000" y="2201461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029200" y="4107248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486400" y="4118278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 rot="16200000">
                <a:off x="436306" y="1588093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36306" y="1588093"/>
                <a:ext cx="1652621" cy="338554"/>
              </a:xfrm>
              <a:prstGeom prst="rect">
                <a:avLst/>
              </a:prstGeom>
              <a:blipFill rotWithShape="1">
                <a:blip r:embed="rId5"/>
                <a:stretch>
                  <a:fillRect r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1355814" y="3648639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019799" y="3632854"/>
                <a:ext cx="1586230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799" y="3632854"/>
                <a:ext cx="1586230" cy="285485"/>
              </a:xfrm>
              <a:prstGeom prst="rect">
                <a:avLst/>
              </a:prstGeom>
              <a:blipFill rotWithShape="1">
                <a:blip r:embed="rId6"/>
                <a:stretch>
                  <a:fillRect r="-13027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6420838" y="1104877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460</a:t>
            </a:r>
            <a:r>
              <a:rPr lang="en-US" sz="2400" b="1" dirty="0" smtClean="0">
                <a:latin typeface="Calibri"/>
                <a:cs typeface="Times New Roman" panose="02020603050405020304" pitchFamily="18" charset="0"/>
              </a:rPr>
              <a:t>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01788" y="1970629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380</a:t>
            </a:r>
            <a:r>
              <a:rPr lang="en-US" sz="2400" b="1" dirty="0" smtClean="0">
                <a:latin typeface="Calibri"/>
                <a:cs typeface="Times New Roman" panose="02020603050405020304" pitchFamily="18" charset="0"/>
              </a:rPr>
              <a:t>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43500" y="2743200"/>
            <a:ext cx="2391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Untreated Pyrite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 rot="16200000">
                <a:off x="467367" y="4886610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67367" y="4886610"/>
                <a:ext cx="1652621" cy="338554"/>
              </a:xfrm>
              <a:prstGeom prst="rect">
                <a:avLst/>
              </a:prstGeom>
              <a:blipFill rotWithShape="1">
                <a:blip r:embed="rId7"/>
                <a:stretch>
                  <a:fillRect r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/>
          <p:cNvSpPr txBox="1"/>
          <p:nvPr/>
        </p:nvSpPr>
        <p:spPr>
          <a:xfrm>
            <a:off x="1522729" y="6574432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981402" y="6598438"/>
                <a:ext cx="1586230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402" y="6598438"/>
                <a:ext cx="1586230" cy="285485"/>
              </a:xfrm>
              <a:prstGeom prst="rect">
                <a:avLst/>
              </a:prstGeom>
              <a:blipFill rotWithShape="1">
                <a:blip r:embed="rId8"/>
                <a:stretch>
                  <a:fillRect r="-13462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6409408" y="3876415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460</a:t>
            </a:r>
            <a:r>
              <a:rPr lang="en-US" sz="2400" b="1" dirty="0" smtClean="0">
                <a:latin typeface="Calibri"/>
                <a:cs typeface="Times New Roman" panose="02020603050405020304" pitchFamily="18" charset="0"/>
              </a:rPr>
              <a:t>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01787" y="4229577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380</a:t>
            </a:r>
            <a:r>
              <a:rPr lang="en-US" sz="2400" b="1" dirty="0" smtClean="0">
                <a:latin typeface="Calibri"/>
                <a:cs typeface="Times New Roman" panose="02020603050405020304" pitchFamily="18" charset="0"/>
              </a:rPr>
              <a:t>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76400" y="5458827"/>
            <a:ext cx="2391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Untreated Pyrite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29784" y="4858662"/>
            <a:ext cx="11560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Mix</a:t>
            </a:r>
            <a:endParaRPr lang="en-US" sz="4800" b="1" dirty="0"/>
          </a:p>
        </p:txBody>
      </p:sp>
      <p:sp>
        <p:nvSpPr>
          <p:cNvPr id="30" name="Rectangle 29"/>
          <p:cNvSpPr/>
          <p:nvPr/>
        </p:nvSpPr>
        <p:spPr>
          <a:xfrm>
            <a:off x="1682750" y="977876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724025" y="3955597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2641346" y="4045816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93497" y="844383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393497" y="3955597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-53785" y="3106540"/>
            <a:ext cx="1681419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Hematite</a:t>
            </a:r>
          </a:p>
          <a:p>
            <a:r>
              <a:rPr lang="en-US" dirty="0" smtClean="0"/>
              <a:t>Pyrrhotite</a:t>
            </a:r>
          </a:p>
          <a:p>
            <a:r>
              <a:rPr lang="en-US" dirty="0" smtClean="0"/>
              <a:t>Sulfur</a:t>
            </a:r>
          </a:p>
          <a:p>
            <a:r>
              <a:rPr lang="en-US" dirty="0" smtClean="0"/>
              <a:t>Magnetite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1253218" y="3204865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/>
          <p:cNvSpPr/>
          <p:nvPr/>
        </p:nvSpPr>
        <p:spPr>
          <a:xfrm>
            <a:off x="1193388" y="3694509"/>
            <a:ext cx="228600" cy="223830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41514" y="3485626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/>
          <p:cNvSpPr/>
          <p:nvPr/>
        </p:nvSpPr>
        <p:spPr>
          <a:xfrm>
            <a:off x="1225287" y="4042558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4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64" y="905552"/>
            <a:ext cx="6331000" cy="28611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665" y="3923412"/>
            <a:ext cx="6268314" cy="27566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083" y="0"/>
            <a:ext cx="7620000" cy="1143000"/>
          </a:xfrm>
        </p:spPr>
        <p:txBody>
          <a:bodyPr/>
          <a:lstStyle/>
          <a:p>
            <a:r>
              <a:rPr lang="en-US" dirty="0"/>
              <a:t>XRD </a:t>
            </a:r>
            <a:r>
              <a:rPr lang="en-US" dirty="0" smtClean="0"/>
              <a:t>Results (Chamber)</a:t>
            </a:r>
            <a:endParaRPr lang="en-US" dirty="0"/>
          </a:p>
        </p:txBody>
      </p:sp>
      <p:sp>
        <p:nvSpPr>
          <p:cNvPr id="9" name="5-Point Star 8"/>
          <p:cNvSpPr/>
          <p:nvPr/>
        </p:nvSpPr>
        <p:spPr>
          <a:xfrm>
            <a:off x="2608048" y="5308306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5592778" y="4550807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3657806" y="4550807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/>
          <p:cNvSpPr/>
          <p:nvPr/>
        </p:nvSpPr>
        <p:spPr>
          <a:xfrm>
            <a:off x="2640433" y="2027980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998317" y="1040533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752697" y="1101831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836648" y="1224159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3360523" y="1572304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6200000">
                <a:off x="417754" y="1577722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17754" y="1577722"/>
                <a:ext cx="1652621" cy="338554"/>
              </a:xfrm>
              <a:prstGeom prst="rect">
                <a:avLst/>
              </a:prstGeom>
              <a:blipFill rotWithShape="1">
                <a:blip r:embed="rId5"/>
                <a:stretch>
                  <a:fillRect r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536511" y="3639793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190020" y="3637927"/>
                <a:ext cx="1586230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020" y="3637927"/>
                <a:ext cx="1586230" cy="285485"/>
              </a:xfrm>
              <a:prstGeom prst="rect">
                <a:avLst/>
              </a:prstGeom>
              <a:blipFill rotWithShape="1">
                <a:blip r:embed="rId6"/>
                <a:stretch>
                  <a:fillRect r="-13027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6510695" y="922213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460</a:t>
            </a:r>
            <a:r>
              <a:rPr lang="en-US" sz="2400" b="1" dirty="0" smtClean="0">
                <a:latin typeface="Calibri"/>
                <a:cs typeface="Times New Roman" panose="02020603050405020304" pitchFamily="18" charset="0"/>
              </a:rPr>
              <a:t>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10695" y="1661565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380</a:t>
            </a:r>
            <a:r>
              <a:rPr lang="en-US" sz="2400" b="1" dirty="0" smtClean="0">
                <a:latin typeface="Calibri"/>
                <a:cs typeface="Times New Roman" panose="02020603050405020304" pitchFamily="18" charset="0"/>
              </a:rPr>
              <a:t>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34696" y="2520816"/>
            <a:ext cx="2391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Untreated Pyrite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 rot="16200000">
                <a:off x="405268" y="4908195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05268" y="4908195"/>
                <a:ext cx="1652621" cy="338554"/>
              </a:xfrm>
              <a:prstGeom prst="rect">
                <a:avLst/>
              </a:prstGeom>
              <a:blipFill rotWithShape="1">
                <a:blip r:embed="rId7"/>
                <a:stretch>
                  <a:fillRect r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1651675" y="6553107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35497" y="6563669"/>
                <a:ext cx="1657350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497" y="6563669"/>
                <a:ext cx="1657350" cy="285485"/>
              </a:xfrm>
              <a:prstGeom prst="rect">
                <a:avLst/>
              </a:prstGeom>
              <a:blipFill rotWithShape="1">
                <a:blip r:embed="rId8"/>
                <a:stretch>
                  <a:fillRect r="-8088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6465653" y="3973783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460</a:t>
            </a:r>
            <a:r>
              <a:rPr lang="en-US" sz="2400" b="1" dirty="0" smtClean="0">
                <a:latin typeface="Calibri"/>
                <a:cs typeface="Times New Roman" panose="02020603050405020304" pitchFamily="18" charset="0"/>
              </a:rPr>
              <a:t>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0693" y="4846641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380</a:t>
            </a:r>
            <a:r>
              <a:rPr lang="en-US" sz="2400" b="1" dirty="0" smtClean="0">
                <a:latin typeface="Calibri"/>
                <a:cs typeface="Times New Roman" panose="02020603050405020304" pitchFamily="18" charset="0"/>
              </a:rPr>
              <a:t>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08546" y="5628653"/>
            <a:ext cx="2391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Untreated Pyrite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132" y="1920652"/>
            <a:ext cx="11307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cs typeface="Times New Roman" panose="02020603050405020304" pitchFamily="18" charset="0"/>
              </a:rPr>
              <a:t>CO</a:t>
            </a:r>
            <a:r>
              <a:rPr lang="en-US" sz="4800" b="1" baseline="-25000" dirty="0">
                <a:cs typeface="Times New Roman" panose="02020603050405020304" pitchFamily="18" charset="0"/>
              </a:rPr>
              <a:t>2</a:t>
            </a:r>
            <a:endParaRPr lang="en-US" sz="4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-24340" y="4846641"/>
            <a:ext cx="11560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Mix</a:t>
            </a:r>
            <a:endParaRPr lang="en-US" sz="4800" b="1" dirty="0"/>
          </a:p>
        </p:txBody>
      </p:sp>
      <p:sp>
        <p:nvSpPr>
          <p:cNvPr id="27" name="Rectangle 26"/>
          <p:cNvSpPr/>
          <p:nvPr/>
        </p:nvSpPr>
        <p:spPr>
          <a:xfrm>
            <a:off x="1724025" y="3980432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649452" y="957203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1354049" y="844383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400855" y="3844089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-89804" y="3111534"/>
            <a:ext cx="1681419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Hematite</a:t>
            </a:r>
          </a:p>
          <a:p>
            <a:r>
              <a:rPr lang="en-US" dirty="0" smtClean="0"/>
              <a:t>Pyrrhotite</a:t>
            </a:r>
          </a:p>
          <a:p>
            <a:r>
              <a:rPr lang="en-US" dirty="0" smtClean="0"/>
              <a:t>Sulfur</a:t>
            </a:r>
          </a:p>
          <a:p>
            <a:r>
              <a:rPr lang="en-US" dirty="0" smtClean="0"/>
              <a:t>Magnetite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1253218" y="3204865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/>
          <p:cNvSpPr/>
          <p:nvPr/>
        </p:nvSpPr>
        <p:spPr>
          <a:xfrm>
            <a:off x="1193388" y="3694509"/>
            <a:ext cx="228600" cy="223830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241514" y="3485626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/>
          <p:cNvSpPr/>
          <p:nvPr/>
        </p:nvSpPr>
        <p:spPr>
          <a:xfrm>
            <a:off x="1225287" y="4042558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083" y="0"/>
            <a:ext cx="7620000" cy="1143000"/>
          </a:xfrm>
        </p:spPr>
        <p:txBody>
          <a:bodyPr/>
          <a:lstStyle/>
          <a:p>
            <a:r>
              <a:rPr lang="en-US" dirty="0"/>
              <a:t>XRD Results </a:t>
            </a:r>
            <a:r>
              <a:rPr lang="en-US" dirty="0" smtClean="0"/>
              <a:t>(</a:t>
            </a:r>
            <a:r>
              <a:rPr lang="en-US" sz="4400" dirty="0" smtClean="0">
                <a:cs typeface="Times New Roman" panose="02020603050405020304" pitchFamily="18" charset="0"/>
              </a:rPr>
              <a:t>CO</a:t>
            </a:r>
            <a:r>
              <a:rPr lang="en-US" sz="4400" baseline="-25000" dirty="0" smtClean="0">
                <a:cs typeface="Times New Roman" panose="02020603050405020304" pitchFamily="18" charset="0"/>
              </a:rPr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80" y="925438"/>
            <a:ext cx="6486183" cy="2761688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600" y="3807275"/>
            <a:ext cx="6477000" cy="28956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3267800" y="4731200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480398" y="4959800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858600" y="5493200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603424" y="2607701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>
            <a:off x="5934345" y="2228928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>
            <a:off x="2857463" y="1516215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>
            <a:off x="3427820" y="1077352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973287" y="4197800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182200" y="3969200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944200" y="4066620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 rot="16200000">
                <a:off x="590255" y="1532972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90255" y="1532972"/>
                <a:ext cx="1652621" cy="338554"/>
              </a:xfrm>
              <a:prstGeom prst="rect">
                <a:avLst/>
              </a:prstGeom>
              <a:blipFill rotWithShape="1">
                <a:blip r:embed="rId5"/>
                <a:stretch>
                  <a:fillRect r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1743800" y="3544266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384704" y="3544266"/>
                <a:ext cx="1447801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704" y="3544266"/>
                <a:ext cx="1447801" cy="285485"/>
              </a:xfrm>
              <a:prstGeom prst="rect">
                <a:avLst/>
              </a:prstGeom>
              <a:blipFill rotWithShape="1">
                <a:blip r:embed="rId6"/>
                <a:stretch>
                  <a:fillRect r="-23950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 rot="16200000">
                <a:off x="572055" y="4980450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72055" y="4980450"/>
                <a:ext cx="1652621" cy="338554"/>
              </a:xfrm>
              <a:prstGeom prst="rect">
                <a:avLst/>
              </a:prstGeom>
              <a:blipFill rotWithShape="1">
                <a:blip r:embed="rId7"/>
                <a:stretch>
                  <a:fillRect r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1745012" y="6573060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393211" y="6557275"/>
                <a:ext cx="1447801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211" y="6557275"/>
                <a:ext cx="1447801" cy="285485"/>
              </a:xfrm>
              <a:prstGeom prst="rect">
                <a:avLst/>
              </a:prstGeom>
              <a:blipFill rotWithShape="1">
                <a:blip r:embed="rId8"/>
                <a:stretch>
                  <a:fillRect r="-24051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6666016" y="2356592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74521" y="5488225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22408" y="3896951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Chamber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30194" y="1168850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Chamber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30744" y="2328805"/>
            <a:ext cx="1657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380</a:t>
            </a:r>
            <a:r>
              <a:rPr lang="en-US" sz="4800" b="1" dirty="0" smtClean="0">
                <a:latin typeface="Calibri"/>
              </a:rPr>
              <a:t>°</a:t>
            </a:r>
            <a:r>
              <a:rPr lang="en-US" sz="4800" b="1" dirty="0" smtClean="0"/>
              <a:t>C</a:t>
            </a:r>
            <a:endParaRPr lang="en-US" sz="48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-41989" y="5845105"/>
            <a:ext cx="1657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460</a:t>
            </a:r>
            <a:r>
              <a:rPr lang="en-US" sz="4800" b="1" dirty="0"/>
              <a:t>°</a:t>
            </a:r>
            <a:r>
              <a:rPr lang="en-US" sz="4800" b="1" dirty="0" smtClean="0"/>
              <a:t>C</a:t>
            </a:r>
            <a:endParaRPr lang="en-US" sz="4800" b="1" dirty="0"/>
          </a:p>
        </p:txBody>
      </p:sp>
      <p:sp>
        <p:nvSpPr>
          <p:cNvPr id="41" name="Rectangle 40"/>
          <p:cNvSpPr/>
          <p:nvPr/>
        </p:nvSpPr>
        <p:spPr>
          <a:xfrm>
            <a:off x="1840918" y="975275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840918" y="3856102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536023" y="888638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1514429" y="3957451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0" y="3106540"/>
            <a:ext cx="1681419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Hematite</a:t>
            </a:r>
          </a:p>
          <a:p>
            <a:r>
              <a:rPr lang="en-US" dirty="0" smtClean="0"/>
              <a:t>Pyrrhotite</a:t>
            </a:r>
          </a:p>
          <a:p>
            <a:r>
              <a:rPr lang="en-US" dirty="0" smtClean="0"/>
              <a:t>Sulfur</a:t>
            </a:r>
          </a:p>
          <a:p>
            <a:r>
              <a:rPr lang="en-US" dirty="0" smtClean="0"/>
              <a:t>Magnetite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1253218" y="3204865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/>
          <p:cNvSpPr/>
          <p:nvPr/>
        </p:nvSpPr>
        <p:spPr>
          <a:xfrm>
            <a:off x="1193388" y="3694509"/>
            <a:ext cx="228600" cy="223830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241514" y="3485626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/>
          <p:cNvSpPr/>
          <p:nvPr/>
        </p:nvSpPr>
        <p:spPr>
          <a:xfrm>
            <a:off x="1225287" y="4042558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08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083" y="0"/>
            <a:ext cx="7620000" cy="1143000"/>
          </a:xfrm>
        </p:spPr>
        <p:txBody>
          <a:bodyPr/>
          <a:lstStyle/>
          <a:p>
            <a:r>
              <a:rPr lang="en-US" dirty="0"/>
              <a:t>XRD Results </a:t>
            </a:r>
            <a:r>
              <a:rPr lang="en-US" dirty="0" smtClean="0"/>
              <a:t>(Mixed </a:t>
            </a:r>
            <a:r>
              <a:rPr lang="en-US" dirty="0" err="1" smtClean="0"/>
              <a:t>Atm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90" y="993649"/>
            <a:ext cx="6477000" cy="2670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58" y="3776091"/>
            <a:ext cx="6449568" cy="2919984"/>
          </a:xfrm>
          <a:prstGeom prst="rect">
            <a:avLst/>
          </a:prstGeom>
        </p:spPr>
      </p:pic>
      <p:sp>
        <p:nvSpPr>
          <p:cNvPr id="10" name="5-Point Star 9"/>
          <p:cNvSpPr/>
          <p:nvPr/>
        </p:nvSpPr>
        <p:spPr>
          <a:xfrm>
            <a:off x="2969826" y="5562599"/>
            <a:ext cx="228600" cy="24693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3329490" y="5562600"/>
            <a:ext cx="228600" cy="24693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932994" y="5624903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285544" y="5518824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803704" y="5512214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2839698" y="2779619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5803704" y="1447800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3849740" y="1105127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6200000">
                <a:off x="645849" y="1526172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45849" y="1526172"/>
                <a:ext cx="1652621" cy="338554"/>
              </a:xfrm>
              <a:prstGeom prst="rect">
                <a:avLst/>
              </a:prstGeom>
              <a:blipFill rotWithShape="1">
                <a:blip r:embed="rId5"/>
                <a:stretch>
                  <a:fillRect r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756722" y="3519613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447593" y="3505897"/>
                <a:ext cx="1447801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593" y="3505897"/>
                <a:ext cx="1447801" cy="285485"/>
              </a:xfrm>
              <a:prstGeom prst="rect">
                <a:avLst/>
              </a:prstGeom>
              <a:blipFill rotWithShape="1">
                <a:blip r:embed="rId6"/>
                <a:stretch>
                  <a:fillRect r="-24051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 rot="16200000">
                <a:off x="614229" y="4963902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14229" y="4963902"/>
                <a:ext cx="1652621" cy="338554"/>
              </a:xfrm>
              <a:prstGeom prst="rect">
                <a:avLst/>
              </a:prstGeom>
              <a:blipFill rotWithShape="1">
                <a:blip r:embed="rId7"/>
                <a:stretch>
                  <a:fillRect r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1767771" y="6556465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415970" y="6524896"/>
                <a:ext cx="1447801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970" y="6524896"/>
                <a:ext cx="1447801" cy="285485"/>
              </a:xfrm>
              <a:prstGeom prst="rect">
                <a:avLst/>
              </a:prstGeom>
              <a:blipFill rotWithShape="1">
                <a:blip r:embed="rId8"/>
                <a:stretch>
                  <a:fillRect r="-23950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6728903" y="2958634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28903" y="5291938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89289" y="1915092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Chamber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89289" y="4156027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Chamber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30744" y="2329036"/>
            <a:ext cx="1657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380</a:t>
            </a:r>
            <a:r>
              <a:rPr lang="en-US" sz="4800" b="1" dirty="0"/>
              <a:t>°</a:t>
            </a:r>
            <a:r>
              <a:rPr lang="en-US" sz="4800" b="1" dirty="0" smtClean="0"/>
              <a:t>C</a:t>
            </a:r>
            <a:endParaRPr lang="en-US" sz="4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5838010"/>
            <a:ext cx="1657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460</a:t>
            </a:r>
            <a:r>
              <a:rPr lang="en-US" sz="4800" b="1" dirty="0"/>
              <a:t>°</a:t>
            </a:r>
            <a:r>
              <a:rPr lang="en-US" sz="4800" b="1" dirty="0" smtClean="0"/>
              <a:t>C</a:t>
            </a:r>
            <a:endParaRPr lang="en-US" sz="4800" b="1" dirty="0"/>
          </a:p>
        </p:txBody>
      </p:sp>
      <p:sp>
        <p:nvSpPr>
          <p:cNvPr id="32" name="Rectangle 31"/>
          <p:cNvSpPr/>
          <p:nvPr/>
        </p:nvSpPr>
        <p:spPr>
          <a:xfrm>
            <a:off x="1904100" y="3833533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896930" y="1035803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609815" y="840202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539135" y="3860777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0" y="3106540"/>
            <a:ext cx="1681419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Hematite</a:t>
            </a:r>
          </a:p>
          <a:p>
            <a:r>
              <a:rPr lang="en-US" dirty="0" smtClean="0"/>
              <a:t>Pyrrhotite</a:t>
            </a:r>
          </a:p>
          <a:p>
            <a:r>
              <a:rPr lang="en-US" dirty="0" smtClean="0"/>
              <a:t>Sulfur</a:t>
            </a:r>
          </a:p>
          <a:p>
            <a:r>
              <a:rPr lang="en-US" dirty="0" smtClean="0"/>
              <a:t>Magnetite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1307003" y="3204865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/>
          <p:cNvSpPr/>
          <p:nvPr/>
        </p:nvSpPr>
        <p:spPr>
          <a:xfrm>
            <a:off x="1247173" y="3694509"/>
            <a:ext cx="228600" cy="223830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295299" y="3485626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>
            <a:off x="1279072" y="4042558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6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16" y="905872"/>
            <a:ext cx="6314490" cy="28670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43000"/>
          </a:xfrm>
        </p:spPr>
        <p:txBody>
          <a:bodyPr/>
          <a:lstStyle/>
          <a:p>
            <a:r>
              <a:rPr lang="en-US" dirty="0"/>
              <a:t>XRD Results </a:t>
            </a:r>
            <a:r>
              <a:rPr lang="en-US" dirty="0" smtClean="0"/>
              <a:t>(380</a:t>
            </a:r>
            <a:r>
              <a:rPr lang="en-US" dirty="0" smtClean="0">
                <a:latin typeface="Calibri"/>
              </a:rPr>
              <a:t>°C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87" y="3932212"/>
            <a:ext cx="6476999" cy="28068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498088" y="2776898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5768883" y="2059513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1" name="Isosceles Triangle 10"/>
          <p:cNvSpPr/>
          <p:nvPr/>
        </p:nvSpPr>
        <p:spPr>
          <a:xfrm>
            <a:off x="3753505" y="5634335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3073400" y="6083128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5660679" y="4184880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2677287" y="5175957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3725692" y="4045379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6200000">
                <a:off x="472353" y="1570714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72353" y="1570714"/>
                <a:ext cx="1652621" cy="338554"/>
              </a:xfrm>
              <a:prstGeom prst="rect">
                <a:avLst/>
              </a:prstGeom>
              <a:blipFill rotWithShape="1">
                <a:blip r:embed="rId5"/>
                <a:stretch>
                  <a:fillRect r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675297" y="3611255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97632" y="3595470"/>
                <a:ext cx="1673665" cy="26970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632" y="3595470"/>
                <a:ext cx="1673665" cy="269701"/>
              </a:xfrm>
              <a:prstGeom prst="rect">
                <a:avLst/>
              </a:prstGeom>
              <a:blipFill rotWithShape="1">
                <a:blip r:embed="rId6"/>
                <a:stretch>
                  <a:fillRect r="-7273" b="-38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6200000">
                <a:off x="400733" y="5032157"/>
                <a:ext cx="178913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00733" y="5032157"/>
                <a:ext cx="1789131" cy="338554"/>
              </a:xfrm>
              <a:prstGeom prst="rect">
                <a:avLst/>
              </a:prstGeom>
              <a:blipFill rotWithShape="1">
                <a:blip r:embed="rId7"/>
                <a:stretch>
                  <a:fillRect r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1660977" y="6592942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180105" y="6592942"/>
                <a:ext cx="1447801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105" y="6592942"/>
                <a:ext cx="1447801" cy="285485"/>
              </a:xfrm>
              <a:prstGeom prst="rect">
                <a:avLst/>
              </a:prstGeom>
              <a:blipFill rotWithShape="1">
                <a:blip r:embed="rId8"/>
                <a:stretch>
                  <a:fillRect r="-24051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350186" y="2510135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85452" y="840496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Mix</a:t>
            </a:r>
            <a:endParaRPr lang="en-US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96161" y="5691485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77000" y="4681118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Mix</a:t>
            </a:r>
            <a:endParaRPr lang="en-US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262623" y="1671941"/>
            <a:ext cx="15270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Oven</a:t>
            </a:r>
            <a:endParaRPr lang="en-US" sz="4800" b="1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-751185" y="5102857"/>
            <a:ext cx="25042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Chamber</a:t>
            </a:r>
            <a:endParaRPr lang="en-US" sz="4800" b="1" dirty="0"/>
          </a:p>
        </p:txBody>
      </p:sp>
      <p:sp>
        <p:nvSpPr>
          <p:cNvPr id="31" name="Rectangle 30"/>
          <p:cNvSpPr/>
          <p:nvPr/>
        </p:nvSpPr>
        <p:spPr>
          <a:xfrm>
            <a:off x="1801121" y="953102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746504" y="3981481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442376" y="850022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390068" y="3787858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-53785" y="3106540"/>
            <a:ext cx="1681419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Hematite</a:t>
            </a:r>
          </a:p>
          <a:p>
            <a:r>
              <a:rPr lang="en-US" dirty="0" smtClean="0"/>
              <a:t>Pyrrhotite</a:t>
            </a:r>
          </a:p>
          <a:p>
            <a:r>
              <a:rPr lang="en-US" dirty="0" smtClean="0"/>
              <a:t>Sulfur</a:t>
            </a:r>
          </a:p>
          <a:p>
            <a:r>
              <a:rPr lang="en-US" dirty="0" smtClean="0"/>
              <a:t>Magnetite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1253218" y="3204865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/>
          <p:cNvSpPr/>
          <p:nvPr/>
        </p:nvSpPr>
        <p:spPr>
          <a:xfrm>
            <a:off x="1193388" y="3694509"/>
            <a:ext cx="228600" cy="223830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241514" y="3485626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>
            <a:off x="1225287" y="4042558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0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20" y="3881216"/>
            <a:ext cx="6443555" cy="29077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43000"/>
          </a:xfrm>
        </p:spPr>
        <p:txBody>
          <a:bodyPr/>
          <a:lstStyle/>
          <a:p>
            <a:r>
              <a:rPr lang="en-US" dirty="0"/>
              <a:t>XRD Results </a:t>
            </a:r>
            <a:r>
              <a:rPr lang="en-US" dirty="0" smtClean="0"/>
              <a:t>(460</a:t>
            </a:r>
            <a:r>
              <a:rPr lang="en-US" dirty="0" smtClean="0">
                <a:latin typeface="Calibri"/>
              </a:rPr>
              <a:t>°C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09" y="843418"/>
            <a:ext cx="6481953" cy="29154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67400" y="2708302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47137" y="1613955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51348" y="1389752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13019" y="4893153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971278" y="5050835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010789" y="5457226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3251348" y="957134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886200" y="1038268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926056" y="1003448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10175" y="1007447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 rot="16200000">
                <a:off x="450801" y="1475178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50801" y="1475178"/>
                <a:ext cx="1652621" cy="338554"/>
              </a:xfrm>
              <a:prstGeom prst="rect">
                <a:avLst/>
              </a:prstGeom>
              <a:blipFill rotWithShape="1">
                <a:blip r:embed="rId5"/>
                <a:stretch>
                  <a:fillRect r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1741219" y="3617775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286699" y="3623244"/>
                <a:ext cx="1506519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699" y="3623244"/>
                <a:ext cx="1506519" cy="285485"/>
              </a:xfrm>
              <a:prstGeom prst="rect">
                <a:avLst/>
              </a:prstGeom>
              <a:blipFill rotWithShape="1">
                <a:blip r:embed="rId6"/>
                <a:stretch>
                  <a:fillRect r="-19433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 rot="16200000">
                <a:off x="498899" y="5121428"/>
                <a:ext cx="165262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𝐈𝐧𝐭𝐞𝐧𝐬𝐢𝐭𝐲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 (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𝐜𝐩𝐬</m:t>
                      </m:r>
                      <m:r>
                        <a:rPr lang="en-US" sz="1600" b="1" i="0" dirty="0" smtClean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8899" y="5121428"/>
                <a:ext cx="1652621" cy="338554"/>
              </a:xfrm>
              <a:prstGeom prst="rect">
                <a:avLst/>
              </a:prstGeom>
              <a:blipFill rotWithShape="1">
                <a:blip r:embed="rId7"/>
                <a:stretch>
                  <a:fillRect r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1754695" y="6628466"/>
            <a:ext cx="609600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0          20         25         </a:t>
            </a:r>
            <a:r>
              <a:rPr lang="en-US" sz="1050" dirty="0"/>
              <a:t>3</a:t>
            </a:r>
            <a:r>
              <a:rPr lang="en-US" sz="1050" dirty="0" smtClean="0"/>
              <a:t>0          35          </a:t>
            </a:r>
            <a:r>
              <a:rPr lang="en-US" sz="1050" dirty="0"/>
              <a:t>4</a:t>
            </a:r>
            <a:r>
              <a:rPr lang="en-US" sz="1050" dirty="0" smtClean="0"/>
              <a:t>0         45         50          55         60          65         70          75         80       85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345417" y="6614535"/>
                <a:ext cx="1447801" cy="2854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𝟐𝐓𝐡𝐞𝐭𝐚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𝐝𝐞𝐠𝐫𝐞𝐞𝐬</m:t>
                      </m:r>
                      <m:r>
                        <a:rPr lang="en-US" sz="1600" b="1" dirty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417" y="6614535"/>
                <a:ext cx="1447801" cy="285485"/>
              </a:xfrm>
              <a:prstGeom prst="rect">
                <a:avLst/>
              </a:prstGeom>
              <a:blipFill rotWithShape="1">
                <a:blip r:embed="rId8"/>
                <a:stretch>
                  <a:fillRect r="-24051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6588466" y="818145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Mix</a:t>
            </a:r>
            <a:endParaRPr lang="en-US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70832" y="4038599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Mix</a:t>
            </a:r>
            <a:endParaRPr lang="en-US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53200" y="2707216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53198" y="4711499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811320" y="892979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838473" y="3958666"/>
            <a:ext cx="1072896" cy="236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-262623" y="1909970"/>
            <a:ext cx="15270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Oven</a:t>
            </a:r>
            <a:endParaRPr lang="en-US" sz="4800" b="1" dirty="0"/>
          </a:p>
        </p:txBody>
      </p:sp>
      <p:sp>
        <p:nvSpPr>
          <p:cNvPr id="40" name="TextBox 39"/>
          <p:cNvSpPr txBox="1"/>
          <p:nvPr/>
        </p:nvSpPr>
        <p:spPr>
          <a:xfrm rot="16200000">
            <a:off x="-751185" y="5200692"/>
            <a:ext cx="25042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Chamber</a:t>
            </a:r>
            <a:endParaRPr lang="en-US" sz="48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441923" y="957134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508851" y="3893260"/>
            <a:ext cx="237566" cy="286232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-53785" y="3106540"/>
            <a:ext cx="1681419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Hematite</a:t>
            </a:r>
          </a:p>
          <a:p>
            <a:r>
              <a:rPr lang="en-US" dirty="0" smtClean="0"/>
              <a:t>Pyrrhotite</a:t>
            </a:r>
          </a:p>
          <a:p>
            <a:r>
              <a:rPr lang="en-US" dirty="0" smtClean="0"/>
              <a:t>Sulfur</a:t>
            </a:r>
          </a:p>
          <a:p>
            <a:r>
              <a:rPr lang="en-US" dirty="0" smtClean="0"/>
              <a:t>Magnetite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1253218" y="3204865"/>
            <a:ext cx="120396" cy="1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/>
          <p:cNvSpPr/>
          <p:nvPr/>
        </p:nvSpPr>
        <p:spPr>
          <a:xfrm>
            <a:off x="1193388" y="3694509"/>
            <a:ext cx="228600" cy="223830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41514" y="3485626"/>
            <a:ext cx="114300" cy="1223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/>
          <p:cNvSpPr/>
          <p:nvPr/>
        </p:nvSpPr>
        <p:spPr>
          <a:xfrm>
            <a:off x="1225287" y="4042558"/>
            <a:ext cx="172974" cy="114300"/>
          </a:xfrm>
          <a:prstGeom prst="triangl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2953639" y="957134"/>
            <a:ext cx="228600" cy="222957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7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(Oven)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141494"/>
              </p:ext>
            </p:extLst>
          </p:nvPr>
        </p:nvGraphicFramePr>
        <p:xfrm>
          <a:off x="685800" y="1828800"/>
          <a:ext cx="7086600" cy="467906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25980"/>
                <a:gridCol w="1312362"/>
                <a:gridCol w="1172162"/>
                <a:gridCol w="1200508"/>
                <a:gridCol w="1275588"/>
              </a:tblGrid>
              <a:tr h="542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Atmosphere</a:t>
                      </a:r>
                      <a:endParaRPr lang="en-US" sz="24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460</a:t>
                      </a: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°C</a:t>
                      </a: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b="1" i="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bar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(Lowlands)</a:t>
                      </a:r>
                      <a:endParaRPr lang="en-US" sz="2400" b="1" i="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380</a:t>
                      </a: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°C</a:t>
                      </a:r>
                      <a:r>
                        <a:rPr lang="en-US" sz="2400" b="0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b="1" i="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bar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(Highlands)</a:t>
                      </a:r>
                      <a:endParaRPr lang="en-US" sz="2400" b="1" i="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563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(100%)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971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3971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</a:t>
                      </a:r>
                      <a:r>
                        <a:rPr lang="en-US" sz="2400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2400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2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</a:t>
                      </a:r>
                      <a:r>
                        <a:rPr lang="en-US" sz="2400" b="0" i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%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3971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FeS</a:t>
                      </a:r>
                      <a:r>
                        <a:rPr lang="en-US" sz="2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3971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</a:t>
                      </a:r>
                      <a:r>
                        <a:rPr lang="en-US" sz="2400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2400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240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88</a:t>
                      </a:r>
                      <a:r>
                        <a:rPr lang="en-US" sz="2400" b="0" i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%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12%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42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96.5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%), </a:t>
                      </a:r>
                      <a:endParaRPr lang="en-US" sz="24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2400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(3.5%), </a:t>
                      </a:r>
                      <a:endParaRPr lang="en-US" sz="24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</a:t>
                      </a:r>
                      <a:r>
                        <a:rPr lang="en-US" sz="2400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ppm)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3971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</a:t>
                      </a:r>
                      <a:r>
                        <a:rPr lang="en-US" sz="24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0.875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70</a:t>
                      </a:r>
                      <a:r>
                        <a:rPr lang="en-US" sz="2400" b="0" i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%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30%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3971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FeS</a:t>
                      </a:r>
                      <a:r>
                        <a:rPr lang="en-US" sz="2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</a:t>
                      </a:r>
                      <a:r>
                        <a:rPr lang="en-US" sz="2400" b="0" i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%</a:t>
                      </a:r>
                      <a:endParaRPr lang="en-US" sz="2400" b="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76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(Chamber)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733643"/>
              </p:ext>
            </p:extLst>
          </p:nvPr>
        </p:nvGraphicFramePr>
        <p:xfrm>
          <a:off x="762000" y="1752600"/>
          <a:ext cx="7086600" cy="469586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93106"/>
                <a:gridCol w="1254919"/>
                <a:gridCol w="1181100"/>
                <a:gridCol w="1402556"/>
                <a:gridCol w="1254919"/>
              </a:tblGrid>
              <a:tr h="6019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Atmosphere</a:t>
                      </a:r>
                      <a:endParaRPr lang="en-US" sz="24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460</a:t>
                      </a: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°C</a:t>
                      </a:r>
                      <a:r>
                        <a:rPr lang="en-US" sz="240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 </a:t>
                      </a:r>
                      <a:r>
                        <a:rPr lang="en-US" sz="240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(Lowlands)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380</a:t>
                      </a: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°C</a:t>
                      </a:r>
                      <a:r>
                        <a:rPr lang="en-US" sz="240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</a:t>
                      </a:r>
                      <a:r>
                        <a:rPr lang="en-US" sz="240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(Highlands)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524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(100%)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FeS</a:t>
                      </a:r>
                      <a:r>
                        <a:rPr lang="en-US" sz="2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</a:t>
                      </a:r>
                      <a:r>
                        <a:rPr lang="en-US" sz="24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0.875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2400" baseline="-250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35%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FeS</a:t>
                      </a:r>
                      <a:r>
                        <a:rPr lang="en-US" sz="2400" u="none" strike="noStrike" baseline="-25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u="none" strike="noStrike" baseline="-250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</a:t>
                      </a:r>
                      <a:r>
                        <a:rPr lang="en-US" sz="2400" baseline="-25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2400" baseline="-25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400" baseline="-250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36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24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96.5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%), </a:t>
                      </a:r>
                      <a:endParaRPr lang="en-US" sz="24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2400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(3.5%), </a:t>
                      </a:r>
                      <a:endParaRPr lang="en-US" sz="24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</a:t>
                      </a:r>
                      <a:r>
                        <a:rPr lang="en-US" sz="2400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ppm)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FeS</a:t>
                      </a:r>
                      <a:r>
                        <a:rPr lang="en-US" sz="2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0" i="0" u="none" strike="noStrike" baseline="-25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FeS</a:t>
                      </a:r>
                      <a:r>
                        <a:rPr lang="en-US" sz="2400" u="none" strike="noStrike" baseline="-25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u="none" strike="noStrike" baseline="-250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2400" b="0" i="0" u="none" strike="noStrike" baseline="-25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85%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374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en-US" dirty="0" smtClean="0"/>
              <a:t>yrite </a:t>
            </a:r>
            <a:r>
              <a:rPr lang="en-US" dirty="0"/>
              <a:t>was </a:t>
            </a:r>
            <a:r>
              <a:rPr lang="en-US" dirty="0" smtClean="0"/>
              <a:t>unstable in CO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Pyrite was stable in mixed atmosphere</a:t>
            </a:r>
          </a:p>
          <a:p>
            <a:pPr marL="342900" lvl="1">
              <a:buClr>
                <a:schemeClr val="accent1"/>
              </a:buClr>
            </a:pPr>
            <a:r>
              <a:rPr lang="en-US" sz="2200" dirty="0">
                <a:cs typeface="Arial" panose="020B0604020202020204" pitchFamily="34" charset="0"/>
              </a:rPr>
              <a:t>Lowland temperature in the oven resulted in </a:t>
            </a:r>
            <a:r>
              <a:rPr lang="en-US" sz="2200" dirty="0" smtClean="0">
                <a:cs typeface="Arial" panose="020B0604020202020204" pitchFamily="34" charset="0"/>
              </a:rPr>
              <a:t>disappearance of pyrite</a:t>
            </a:r>
          </a:p>
          <a:p>
            <a:pPr marL="342900" lvl="1">
              <a:buClr>
                <a:schemeClr val="accent1"/>
              </a:buClr>
            </a:pPr>
            <a:r>
              <a:rPr lang="en-US" sz="2200" dirty="0" smtClean="0"/>
              <a:t>SO</a:t>
            </a:r>
            <a:r>
              <a:rPr lang="en-US" sz="2200" baseline="-25000" dirty="0" smtClean="0"/>
              <a:t>2 </a:t>
            </a:r>
            <a:r>
              <a:rPr lang="en-US" sz="2200" dirty="0"/>
              <a:t>in the atmosphere prevents </a:t>
            </a:r>
            <a:r>
              <a:rPr lang="en-US" sz="2200" dirty="0" smtClean="0"/>
              <a:t>oxidation </a:t>
            </a:r>
            <a:r>
              <a:rPr lang="en-US" sz="2200" dirty="0"/>
              <a:t>of </a:t>
            </a:r>
            <a:r>
              <a:rPr lang="en-US" sz="2200" dirty="0" smtClean="0"/>
              <a:t>pyrite</a:t>
            </a:r>
          </a:p>
          <a:p>
            <a:r>
              <a:rPr lang="en-US" dirty="0" smtClean="0"/>
              <a:t>Source of sulfur (s) </a:t>
            </a:r>
            <a:r>
              <a:rPr lang="en-US" dirty="0"/>
              <a:t>in the </a:t>
            </a:r>
            <a:r>
              <a:rPr lang="en-US" dirty="0" smtClean="0"/>
              <a:t>380</a:t>
            </a:r>
            <a:r>
              <a:rPr lang="en-US" dirty="0" smtClean="0">
                <a:latin typeface="Calibri"/>
              </a:rPr>
              <a:t>°</a:t>
            </a:r>
            <a:r>
              <a:rPr lang="en-US" dirty="0" smtClean="0"/>
              <a:t>C </a:t>
            </a:r>
            <a:r>
              <a:rPr lang="en-US" dirty="0"/>
              <a:t>and 55 bar </a:t>
            </a:r>
            <a:r>
              <a:rPr lang="en-US" dirty="0" smtClean="0"/>
              <a:t>experiment unknown:</a:t>
            </a:r>
          </a:p>
          <a:p>
            <a:pPr lvl="1"/>
            <a:r>
              <a:rPr lang="en-US" dirty="0" smtClean="0"/>
              <a:t>Pyrite</a:t>
            </a:r>
          </a:p>
          <a:p>
            <a:pPr lvl="1"/>
            <a:r>
              <a:rPr lang="en-US" dirty="0" smtClean="0"/>
              <a:t>SO</a:t>
            </a:r>
            <a:r>
              <a:rPr lang="en-US" baseline="-25000" dirty="0" smtClean="0"/>
              <a:t>2</a:t>
            </a:r>
            <a:endParaRPr lang="en-US" dirty="0" smtClean="0"/>
          </a:p>
          <a:p>
            <a:r>
              <a:rPr lang="en-US" dirty="0" smtClean="0"/>
              <a:t>Pressure plays a major rol</a:t>
            </a:r>
            <a:r>
              <a:rPr lang="en-US" dirty="0"/>
              <a:t>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05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4" t="15556" r="43750" b="21333"/>
          <a:stretch/>
        </p:blipFill>
        <p:spPr bwMode="auto">
          <a:xfrm>
            <a:off x="1600200" y="1295400"/>
            <a:ext cx="4876800" cy="510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505200" y="6387967"/>
            <a:ext cx="1485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Fegley</a:t>
            </a:r>
            <a:r>
              <a:rPr lang="en-US" dirty="0" smtClean="0"/>
              <a:t>, 1997)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11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200" dirty="0" smtClean="0">
                <a:cs typeface="Arial" pitchFamily="34" charset="0"/>
              </a:rPr>
              <a:t>Expect</a:t>
            </a:r>
            <a:r>
              <a:rPr lang="pt-BR" sz="3200" dirty="0">
                <a:cs typeface="Arial" pitchFamily="34" charset="0"/>
              </a:rPr>
              <a:t> </a:t>
            </a:r>
            <a:r>
              <a:rPr lang="pt-BR" sz="3200" dirty="0" smtClean="0">
                <a:cs typeface="Arial" pitchFamily="34" charset="0"/>
              </a:rPr>
              <a:t>CO</a:t>
            </a:r>
            <a:r>
              <a:rPr lang="pt-BR" sz="3200" baseline="-25000" dirty="0" smtClean="0">
                <a:latin typeface="Arial" panose="020B0604020202020204" pitchFamily="34" charset="0"/>
                <a:cs typeface="Arial" pitchFamily="34" charset="0"/>
              </a:rPr>
              <a:t>2</a:t>
            </a:r>
            <a:r>
              <a:rPr lang="pt-BR" sz="3200" dirty="0" smtClean="0">
                <a:cs typeface="Arial" pitchFamily="34" charset="0"/>
              </a:rPr>
              <a:t> as </a:t>
            </a:r>
            <a:r>
              <a:rPr lang="pt-BR" sz="3200" dirty="0">
                <a:cs typeface="Arial" pitchFamily="34" charset="0"/>
              </a:rPr>
              <a:t>driving </a:t>
            </a:r>
            <a:r>
              <a:rPr lang="pt-BR" sz="3200" dirty="0" smtClean="0">
                <a:cs typeface="Arial" pitchFamily="34" charset="0"/>
              </a:rPr>
              <a:t>factor:</a:t>
            </a:r>
          </a:p>
          <a:p>
            <a:pPr lvl="1"/>
            <a:r>
              <a:rPr lang="pt-BR" sz="3200" dirty="0" smtClean="0">
                <a:cs typeface="Arial" pitchFamily="34" charset="0"/>
              </a:rPr>
              <a:t>Formation of magnetite from pyrite and CO</a:t>
            </a:r>
            <a:r>
              <a:rPr lang="pt-BR" sz="3200" baseline="-25000" dirty="0" smtClean="0">
                <a:latin typeface="Arial" panose="020B0604020202020204" pitchFamily="34" charset="0"/>
                <a:cs typeface="Arial" pitchFamily="34" charset="0"/>
              </a:rPr>
              <a:t>2</a:t>
            </a:r>
            <a:r>
              <a:rPr lang="pt-BR" sz="3200" dirty="0">
                <a:cs typeface="Arial" pitchFamily="34" charset="0"/>
              </a:rPr>
              <a:t> :</a:t>
            </a:r>
            <a:endParaRPr lang="pt-BR" sz="3200" baseline="-25000" dirty="0" smtClean="0">
              <a:latin typeface="Arial" panose="020B0604020202020204" pitchFamily="34" charset="0"/>
              <a:cs typeface="Arial" pitchFamily="34" charset="0"/>
            </a:endParaRPr>
          </a:p>
          <a:p>
            <a:pPr lvl="2"/>
            <a:r>
              <a:rPr lang="pt-BR" sz="2800" dirty="0" smtClean="0">
                <a:cs typeface="Arial" pitchFamily="34" charset="0"/>
              </a:rPr>
              <a:t>3 FeS</a:t>
            </a:r>
            <a:r>
              <a:rPr lang="pt-BR" sz="2800" baseline="-25000" dirty="0" smtClean="0">
                <a:cs typeface="Arial" pitchFamily="34" charset="0"/>
              </a:rPr>
              <a:t>2</a:t>
            </a:r>
            <a:r>
              <a:rPr lang="pt-BR" sz="2800" dirty="0" smtClean="0">
                <a:cs typeface="Arial" pitchFamily="34" charset="0"/>
              </a:rPr>
              <a:t> </a:t>
            </a:r>
            <a:r>
              <a:rPr lang="pt-BR" sz="2800" i="1" dirty="0" smtClean="0">
                <a:cs typeface="Arial" pitchFamily="34" charset="0"/>
              </a:rPr>
              <a:t>(s)</a:t>
            </a:r>
            <a:r>
              <a:rPr lang="pt-BR" sz="2800" dirty="0" smtClean="0">
                <a:cs typeface="Arial" pitchFamily="34" charset="0"/>
              </a:rPr>
              <a:t>+ 4 CO</a:t>
            </a:r>
            <a:r>
              <a:rPr lang="pt-BR" sz="2800" baseline="-25000" dirty="0" smtClean="0">
                <a:cs typeface="Arial" pitchFamily="34" charset="0"/>
              </a:rPr>
              <a:t>2</a:t>
            </a:r>
            <a:r>
              <a:rPr lang="pt-BR" sz="2800" dirty="0" smtClean="0"/>
              <a:t> </a:t>
            </a:r>
            <a:r>
              <a:rPr lang="pt-BR" sz="2800" i="1" dirty="0">
                <a:cs typeface="Arial" pitchFamily="34" charset="0"/>
              </a:rPr>
              <a:t>(g)</a:t>
            </a:r>
            <a:r>
              <a:rPr lang="pt-BR" sz="2800" dirty="0">
                <a:cs typeface="Arial" pitchFamily="34" charset="0"/>
              </a:rPr>
              <a:t> </a:t>
            </a:r>
            <a:r>
              <a:rPr lang="pt-BR" sz="2800" dirty="0" smtClean="0"/>
              <a:t>↔ </a:t>
            </a:r>
            <a:r>
              <a:rPr lang="pt-BR" sz="2800" dirty="0" smtClean="0">
                <a:cs typeface="Arial" pitchFamily="34" charset="0"/>
              </a:rPr>
              <a:t>Fe</a:t>
            </a:r>
            <a:r>
              <a:rPr lang="pt-BR" sz="2800" baseline="-25000" dirty="0" smtClean="0">
                <a:cs typeface="Arial" pitchFamily="34" charset="0"/>
              </a:rPr>
              <a:t>3</a:t>
            </a:r>
            <a:r>
              <a:rPr lang="pt-BR" sz="2800" dirty="0" smtClean="0">
                <a:cs typeface="Arial" pitchFamily="34" charset="0"/>
              </a:rPr>
              <a:t>O</a:t>
            </a:r>
            <a:r>
              <a:rPr lang="pt-BR" sz="2800" baseline="-25000" dirty="0" smtClean="0">
                <a:cs typeface="Arial" pitchFamily="34" charset="0"/>
              </a:rPr>
              <a:t>4</a:t>
            </a:r>
            <a:r>
              <a:rPr lang="pt-BR" sz="2800" dirty="0">
                <a:cs typeface="Arial" pitchFamily="34" charset="0"/>
              </a:rPr>
              <a:t> </a:t>
            </a:r>
            <a:r>
              <a:rPr lang="pt-BR" sz="2800" i="1" dirty="0">
                <a:cs typeface="Arial" pitchFamily="34" charset="0"/>
              </a:rPr>
              <a:t>(s)</a:t>
            </a:r>
            <a:r>
              <a:rPr lang="pt-BR" sz="2800" dirty="0">
                <a:cs typeface="Arial" pitchFamily="34" charset="0"/>
              </a:rPr>
              <a:t>+</a:t>
            </a:r>
            <a:r>
              <a:rPr lang="pt-BR" sz="2800" dirty="0" smtClean="0">
                <a:cs typeface="Arial" pitchFamily="34" charset="0"/>
              </a:rPr>
              <a:t> 4</a:t>
            </a:r>
            <a:r>
              <a:rPr lang="pt-BR" sz="2800" dirty="0">
                <a:cs typeface="Arial" pitchFamily="34" charset="0"/>
              </a:rPr>
              <a:t> COS </a:t>
            </a:r>
            <a:r>
              <a:rPr lang="pt-BR" sz="2800" i="1" dirty="0">
                <a:cs typeface="Arial" pitchFamily="34" charset="0"/>
              </a:rPr>
              <a:t>(g)</a:t>
            </a:r>
            <a:r>
              <a:rPr lang="pt-BR" sz="2800" dirty="0">
                <a:cs typeface="Arial" pitchFamily="34" charset="0"/>
              </a:rPr>
              <a:t> </a:t>
            </a:r>
            <a:r>
              <a:rPr lang="pt-BR" sz="2800" dirty="0" smtClean="0">
                <a:cs typeface="Arial" pitchFamily="34" charset="0"/>
              </a:rPr>
              <a:t>+ S</a:t>
            </a:r>
            <a:r>
              <a:rPr lang="pt-BR" sz="2800" baseline="-25000" dirty="0" smtClean="0">
                <a:cs typeface="Arial" pitchFamily="34" charset="0"/>
              </a:rPr>
              <a:t>2</a:t>
            </a:r>
            <a:r>
              <a:rPr lang="pt-BR" sz="2800" dirty="0">
                <a:cs typeface="Arial" pitchFamily="34" charset="0"/>
              </a:rPr>
              <a:t> </a:t>
            </a:r>
            <a:r>
              <a:rPr lang="pt-BR" sz="2800" i="1" dirty="0">
                <a:cs typeface="Arial" pitchFamily="34" charset="0"/>
              </a:rPr>
              <a:t>(g) </a:t>
            </a:r>
            <a:endParaRPr lang="pt-BR" sz="2800" i="1" dirty="0" smtClean="0">
              <a:cs typeface="Arial" pitchFamily="34" charset="0"/>
            </a:endParaRPr>
          </a:p>
          <a:p>
            <a:pPr lvl="1"/>
            <a:r>
              <a:rPr lang="pt-BR" sz="3200" dirty="0" smtClean="0">
                <a:cs typeface="Arial" pitchFamily="34" charset="0"/>
              </a:rPr>
              <a:t>Formation of hematite from magnetite:</a:t>
            </a:r>
          </a:p>
          <a:p>
            <a:pPr lvl="2"/>
            <a:r>
              <a:rPr lang="pt-BR" sz="2800" dirty="0" smtClean="0"/>
              <a:t>2 </a:t>
            </a:r>
            <a:r>
              <a:rPr lang="pt-BR" sz="2800" dirty="0">
                <a:cs typeface="Arial" panose="020B0604020202020204" pitchFamily="34" charset="0"/>
              </a:rPr>
              <a:t>Fe</a:t>
            </a:r>
            <a:r>
              <a:rPr lang="pt-BR" sz="2800" baseline="-25000" dirty="0">
                <a:cs typeface="Arial" pitchFamily="34" charset="0"/>
              </a:rPr>
              <a:t>3</a:t>
            </a:r>
            <a:r>
              <a:rPr lang="pt-BR" sz="2800" dirty="0">
                <a:cs typeface="Arial" pitchFamily="34" charset="0"/>
              </a:rPr>
              <a:t>O</a:t>
            </a:r>
            <a:r>
              <a:rPr lang="pt-BR" sz="2800" baseline="-25000" dirty="0">
                <a:cs typeface="Arial" pitchFamily="34" charset="0"/>
              </a:rPr>
              <a:t>4  </a:t>
            </a:r>
            <a:r>
              <a:rPr lang="pt-BR" sz="2800" i="1" dirty="0">
                <a:cs typeface="Arial" pitchFamily="34" charset="0"/>
              </a:rPr>
              <a:t>(s)</a:t>
            </a:r>
            <a:r>
              <a:rPr lang="pt-BR" sz="2800" dirty="0">
                <a:cs typeface="Arial" pitchFamily="34" charset="0"/>
              </a:rPr>
              <a:t>+ CO</a:t>
            </a:r>
            <a:r>
              <a:rPr lang="pt-BR" sz="2800" baseline="-25000" dirty="0">
                <a:cs typeface="Arial" pitchFamily="34" charset="0"/>
              </a:rPr>
              <a:t>2 </a:t>
            </a:r>
            <a:r>
              <a:rPr lang="pt-BR" sz="2800" i="1" dirty="0">
                <a:cs typeface="Arial" pitchFamily="34" charset="0"/>
              </a:rPr>
              <a:t>(g) </a:t>
            </a:r>
            <a:r>
              <a:rPr lang="pt-BR" sz="2800" dirty="0" smtClean="0"/>
              <a:t>↔ </a:t>
            </a:r>
            <a:r>
              <a:rPr lang="pt-BR" sz="2800" dirty="0"/>
              <a:t>3 </a:t>
            </a:r>
            <a:r>
              <a:rPr lang="pt-BR" sz="2800" dirty="0" smtClean="0">
                <a:cs typeface="Arial" pitchFamily="34" charset="0"/>
              </a:rPr>
              <a:t>Fe</a:t>
            </a:r>
            <a:r>
              <a:rPr lang="pt-BR" sz="2800" baseline="-25000" dirty="0" smtClean="0">
                <a:cs typeface="Arial" pitchFamily="34" charset="0"/>
              </a:rPr>
              <a:t>2</a:t>
            </a:r>
            <a:r>
              <a:rPr lang="pt-BR" sz="2800" dirty="0" smtClean="0">
                <a:cs typeface="Arial" pitchFamily="34" charset="0"/>
              </a:rPr>
              <a:t>O</a:t>
            </a:r>
            <a:r>
              <a:rPr lang="pt-BR" sz="2800" baseline="-25000" dirty="0" smtClean="0">
                <a:cs typeface="Arial" pitchFamily="34" charset="0"/>
              </a:rPr>
              <a:t>3</a:t>
            </a:r>
            <a:r>
              <a:rPr lang="pt-BR" sz="2800" i="1" dirty="0">
                <a:cs typeface="Arial" pitchFamily="34" charset="0"/>
              </a:rPr>
              <a:t>(s)</a:t>
            </a:r>
            <a:r>
              <a:rPr lang="pt-BR" sz="2800" i="1" baseline="-25000" dirty="0" smtClean="0">
                <a:cs typeface="Arial" pitchFamily="34" charset="0"/>
              </a:rPr>
              <a:t> </a:t>
            </a:r>
            <a:r>
              <a:rPr lang="pt-BR" sz="2800" dirty="0"/>
              <a:t>+ </a:t>
            </a:r>
            <a:r>
              <a:rPr lang="pt-BR" sz="2800" dirty="0" smtClean="0"/>
              <a:t>CO</a:t>
            </a:r>
            <a:r>
              <a:rPr lang="pt-BR" sz="2800" dirty="0">
                <a:cs typeface="Arial" pitchFamily="34" charset="0"/>
              </a:rPr>
              <a:t> </a:t>
            </a:r>
            <a:r>
              <a:rPr lang="pt-BR" sz="2800" i="1" dirty="0">
                <a:cs typeface="Arial" pitchFamily="34" charset="0"/>
              </a:rPr>
              <a:t>(g) </a:t>
            </a:r>
            <a:endParaRPr lang="pt-BR" sz="2800" i="1" dirty="0" smtClean="0">
              <a:cs typeface="Arial" pitchFamily="34" charset="0"/>
            </a:endParaRPr>
          </a:p>
          <a:p>
            <a:pPr lvl="1"/>
            <a:endParaRPr lang="pt-BR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7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200" dirty="0">
                <a:cs typeface="Arial" pitchFamily="34" charset="0"/>
              </a:rPr>
              <a:t>However, possible that O</a:t>
            </a:r>
            <a:r>
              <a:rPr lang="pt-BR" sz="3200" baseline="-25000" dirty="0">
                <a:latin typeface="Arial" panose="020B0604020202020204" pitchFamily="34" charset="0"/>
                <a:cs typeface="Arial" pitchFamily="34" charset="0"/>
              </a:rPr>
              <a:t>2</a:t>
            </a:r>
            <a:r>
              <a:rPr lang="pt-BR" sz="3200" dirty="0">
                <a:cs typeface="Arial" pitchFamily="34" charset="0"/>
              </a:rPr>
              <a:t> was the driving factor:</a:t>
            </a:r>
          </a:p>
          <a:p>
            <a:pPr lvl="1"/>
            <a:r>
              <a:rPr lang="pt-BR" sz="3200" dirty="0">
                <a:cs typeface="Arial" pitchFamily="34" charset="0"/>
              </a:rPr>
              <a:t>Magnetite and hematite could form from pyrite and O</a:t>
            </a:r>
            <a:r>
              <a:rPr lang="pt-BR" sz="3200" baseline="-25000" dirty="0">
                <a:latin typeface="Arial" panose="020B0604020202020204" pitchFamily="34" charset="0"/>
                <a:cs typeface="Arial" pitchFamily="34" charset="0"/>
              </a:rPr>
              <a:t>2</a:t>
            </a:r>
            <a:r>
              <a:rPr lang="pt-BR" sz="3200" dirty="0">
                <a:cs typeface="Arial" pitchFamily="34" charset="0"/>
              </a:rPr>
              <a:t>:</a:t>
            </a:r>
            <a:endParaRPr lang="pt-BR" sz="3200" baseline="-25000" dirty="0">
              <a:latin typeface="Arial" panose="020B0604020202020204" pitchFamily="34" charset="0"/>
              <a:cs typeface="Arial" pitchFamily="34" charset="0"/>
            </a:endParaRPr>
          </a:p>
          <a:p>
            <a:pPr lvl="2"/>
            <a:r>
              <a:rPr lang="pt-BR" sz="2800" dirty="0"/>
              <a:t>3 </a:t>
            </a:r>
            <a:r>
              <a:rPr lang="pt-BR" sz="2800" dirty="0">
                <a:cs typeface="Arial" pitchFamily="34" charset="0"/>
              </a:rPr>
              <a:t>FeS</a:t>
            </a:r>
            <a:r>
              <a:rPr lang="pt-BR" sz="2800" baseline="-25000" dirty="0">
                <a:cs typeface="Arial" pitchFamily="34" charset="0"/>
              </a:rPr>
              <a:t>2 </a:t>
            </a:r>
            <a:r>
              <a:rPr lang="pt-BR" sz="2800" i="1" dirty="0">
                <a:cs typeface="Arial" pitchFamily="34" charset="0"/>
              </a:rPr>
              <a:t>(s)</a:t>
            </a:r>
            <a:r>
              <a:rPr lang="pt-BR" sz="2800" dirty="0" smtClean="0"/>
              <a:t>+ </a:t>
            </a:r>
            <a:r>
              <a:rPr lang="pt-BR" sz="2800" dirty="0"/>
              <a:t>2 </a:t>
            </a:r>
            <a:r>
              <a:rPr lang="pt-BR" sz="2800" dirty="0">
                <a:cs typeface="Arial" pitchFamily="34" charset="0"/>
              </a:rPr>
              <a:t>O</a:t>
            </a:r>
            <a:r>
              <a:rPr lang="pt-BR" sz="2800" baseline="-25000" dirty="0">
                <a:cs typeface="Arial" pitchFamily="34" charset="0"/>
              </a:rPr>
              <a:t>2 </a:t>
            </a:r>
            <a:r>
              <a:rPr lang="pt-BR" sz="2800" i="1" dirty="0">
                <a:cs typeface="Arial" pitchFamily="34" charset="0"/>
              </a:rPr>
              <a:t>(g)</a:t>
            </a:r>
            <a:r>
              <a:rPr lang="pt-BR" sz="2800" dirty="0">
                <a:cs typeface="Arial" pitchFamily="34" charset="0"/>
              </a:rPr>
              <a:t> </a:t>
            </a:r>
            <a:r>
              <a:rPr lang="pt-BR" sz="2800" dirty="0" smtClean="0"/>
              <a:t>↔ </a:t>
            </a:r>
            <a:r>
              <a:rPr lang="pt-BR" sz="2800" dirty="0" smtClean="0">
                <a:cs typeface="Arial" pitchFamily="34" charset="0"/>
              </a:rPr>
              <a:t>Fe</a:t>
            </a:r>
            <a:r>
              <a:rPr lang="pt-BR" sz="2800" baseline="-25000" dirty="0" smtClean="0">
                <a:cs typeface="Arial" pitchFamily="34" charset="0"/>
              </a:rPr>
              <a:t>3</a:t>
            </a:r>
            <a:r>
              <a:rPr lang="pt-BR" sz="2800" dirty="0" smtClean="0">
                <a:cs typeface="Arial" pitchFamily="34" charset="0"/>
              </a:rPr>
              <a:t>O</a:t>
            </a:r>
            <a:r>
              <a:rPr lang="pt-BR" sz="2800" baseline="-25000" dirty="0" smtClean="0">
                <a:cs typeface="Arial" pitchFamily="34" charset="0"/>
              </a:rPr>
              <a:t>4</a:t>
            </a:r>
            <a:r>
              <a:rPr lang="pt-BR" sz="2800" i="1" dirty="0">
                <a:cs typeface="Arial" pitchFamily="34" charset="0"/>
              </a:rPr>
              <a:t>(s)</a:t>
            </a:r>
            <a:r>
              <a:rPr lang="pt-BR" sz="2800" i="1" baseline="-25000" dirty="0" smtClean="0">
                <a:cs typeface="Arial" pitchFamily="34" charset="0"/>
              </a:rPr>
              <a:t> </a:t>
            </a:r>
            <a:r>
              <a:rPr lang="pt-BR" sz="2800" dirty="0"/>
              <a:t>+ 3 </a:t>
            </a:r>
            <a:r>
              <a:rPr lang="pt-BR" sz="2800" dirty="0" smtClean="0">
                <a:cs typeface="Arial" pitchFamily="34" charset="0"/>
              </a:rPr>
              <a:t>S</a:t>
            </a:r>
            <a:r>
              <a:rPr lang="pt-BR" sz="2800" baseline="-25000" dirty="0" smtClean="0">
                <a:cs typeface="Arial" pitchFamily="34" charset="0"/>
              </a:rPr>
              <a:t>2</a:t>
            </a:r>
            <a:r>
              <a:rPr lang="pt-BR" sz="2800" dirty="0">
                <a:cs typeface="Arial" pitchFamily="34" charset="0"/>
              </a:rPr>
              <a:t> </a:t>
            </a:r>
            <a:r>
              <a:rPr lang="pt-BR" sz="2800" i="1" dirty="0">
                <a:cs typeface="Arial" pitchFamily="34" charset="0"/>
              </a:rPr>
              <a:t>(g)</a:t>
            </a:r>
            <a:endParaRPr lang="pt-BR" sz="2800" i="1" dirty="0"/>
          </a:p>
          <a:p>
            <a:pPr lvl="2"/>
            <a:r>
              <a:rPr lang="pt-BR" sz="2800" dirty="0"/>
              <a:t>12 </a:t>
            </a:r>
            <a:r>
              <a:rPr lang="pt-BR" sz="2800" dirty="0">
                <a:cs typeface="Arial" pitchFamily="34" charset="0"/>
              </a:rPr>
              <a:t>FeS</a:t>
            </a:r>
            <a:r>
              <a:rPr lang="pt-BR" sz="2800" baseline="-25000" dirty="0">
                <a:cs typeface="Arial" pitchFamily="34" charset="0"/>
              </a:rPr>
              <a:t>2 </a:t>
            </a:r>
            <a:r>
              <a:rPr lang="pt-BR" sz="2800" i="1" dirty="0">
                <a:cs typeface="Arial" pitchFamily="34" charset="0"/>
              </a:rPr>
              <a:t>(s)</a:t>
            </a:r>
            <a:r>
              <a:rPr lang="pt-BR" sz="2800" dirty="0" smtClean="0"/>
              <a:t>+ </a:t>
            </a:r>
            <a:r>
              <a:rPr lang="pt-BR" sz="2800" dirty="0"/>
              <a:t>9 </a:t>
            </a:r>
            <a:r>
              <a:rPr lang="pt-BR" sz="2800" dirty="0">
                <a:cs typeface="Arial" pitchFamily="34" charset="0"/>
              </a:rPr>
              <a:t>O</a:t>
            </a:r>
            <a:r>
              <a:rPr lang="pt-BR" sz="2800" baseline="-25000" dirty="0">
                <a:cs typeface="Arial" pitchFamily="34" charset="0"/>
              </a:rPr>
              <a:t>2 </a:t>
            </a:r>
            <a:r>
              <a:rPr lang="pt-BR" sz="2800" i="1" dirty="0">
                <a:cs typeface="Arial" pitchFamily="34" charset="0"/>
              </a:rPr>
              <a:t>(g) </a:t>
            </a:r>
            <a:r>
              <a:rPr lang="pt-BR" sz="2800" dirty="0" smtClean="0"/>
              <a:t>↔ 6 </a:t>
            </a:r>
            <a:r>
              <a:rPr lang="pt-BR" sz="2800" dirty="0" smtClean="0">
                <a:cs typeface="Arial" pitchFamily="34" charset="0"/>
              </a:rPr>
              <a:t>Fe</a:t>
            </a:r>
            <a:r>
              <a:rPr lang="pt-BR" sz="2800" baseline="-25000" dirty="0" smtClean="0">
                <a:cs typeface="Arial" pitchFamily="34" charset="0"/>
              </a:rPr>
              <a:t>2</a:t>
            </a:r>
            <a:r>
              <a:rPr lang="pt-BR" sz="2800" dirty="0" smtClean="0">
                <a:cs typeface="Arial" pitchFamily="34" charset="0"/>
              </a:rPr>
              <a:t>O</a:t>
            </a:r>
            <a:r>
              <a:rPr lang="pt-BR" sz="2800" baseline="-25000" dirty="0" smtClean="0">
                <a:cs typeface="Arial" pitchFamily="34" charset="0"/>
              </a:rPr>
              <a:t>3</a:t>
            </a:r>
            <a:r>
              <a:rPr lang="pt-BR" sz="2800" i="1" dirty="0">
                <a:cs typeface="Arial" pitchFamily="34" charset="0"/>
              </a:rPr>
              <a:t>(s)</a:t>
            </a:r>
            <a:r>
              <a:rPr lang="pt-BR" sz="2800" i="1" baseline="-25000" dirty="0" smtClean="0">
                <a:cs typeface="Arial" pitchFamily="34" charset="0"/>
              </a:rPr>
              <a:t> </a:t>
            </a:r>
            <a:r>
              <a:rPr lang="pt-BR" sz="2800" dirty="0"/>
              <a:t>+ 12 </a:t>
            </a:r>
            <a:r>
              <a:rPr lang="pt-BR" sz="2800" dirty="0" smtClean="0">
                <a:cs typeface="Arial" pitchFamily="34" charset="0"/>
              </a:rPr>
              <a:t>S</a:t>
            </a:r>
            <a:r>
              <a:rPr lang="pt-BR" sz="2800" baseline="-25000" dirty="0" smtClean="0">
                <a:cs typeface="Arial" pitchFamily="34" charset="0"/>
              </a:rPr>
              <a:t>2</a:t>
            </a:r>
            <a:r>
              <a:rPr lang="pt-BR" sz="2800" dirty="0">
                <a:cs typeface="Arial" pitchFamily="34" charset="0"/>
              </a:rPr>
              <a:t> </a:t>
            </a:r>
            <a:r>
              <a:rPr lang="pt-BR" sz="2800" i="1" dirty="0">
                <a:cs typeface="Arial" pitchFamily="34" charset="0"/>
              </a:rPr>
              <a:t>(g)</a:t>
            </a:r>
            <a:endParaRPr lang="en-US" sz="2800" i="1" dirty="0"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14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750790"/>
            <a:ext cx="8395370" cy="2241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iscussion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5" t="12970" r="40722" b="59951"/>
          <a:stretch/>
        </p:blipFill>
        <p:spPr>
          <a:xfrm>
            <a:off x="2362200" y="1191789"/>
            <a:ext cx="4090385" cy="2694411"/>
          </a:xfrm>
          <a:prstGeom prst="rect">
            <a:avLst/>
          </a:prstGeom>
        </p:spPr>
      </p:pic>
      <p:sp>
        <p:nvSpPr>
          <p:cNvPr id="13" name="Donut 12"/>
          <p:cNvSpPr/>
          <p:nvPr/>
        </p:nvSpPr>
        <p:spPr>
          <a:xfrm>
            <a:off x="3820289" y="3042048"/>
            <a:ext cx="907191" cy="844151"/>
          </a:xfrm>
          <a:prstGeom prst="donut">
            <a:avLst>
              <a:gd name="adj" fmla="val 5534"/>
            </a:avLst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81475" y="4448926"/>
            <a:ext cx="766924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 Black" panose="020B0A04020102020204" pitchFamily="34" charset="0"/>
              </a:rPr>
              <a:t>Te</a:t>
            </a:r>
            <a:endParaRPr lang="en-US" sz="2800" b="1" dirty="0">
              <a:latin typeface="Arial Black" panose="020B0A040201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9956" y="3960665"/>
            <a:ext cx="703425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 Black" panose="020B0A04020102020204" pitchFamily="34" charset="0"/>
              </a:rPr>
              <a:t>Te</a:t>
            </a:r>
            <a:endParaRPr lang="en-US" sz="2800" b="1" dirty="0">
              <a:latin typeface="Arial Black" panose="020B0A040201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1000" y="3960171"/>
            <a:ext cx="473556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 Black" panose="020B0A04020102020204" pitchFamily="34" charset="0"/>
              </a:rPr>
              <a:t>C</a:t>
            </a:r>
            <a:endParaRPr lang="en-US" sz="3300" b="1" dirty="0">
              <a:latin typeface="Arial Black" panose="020B0A040201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63884" y="6096000"/>
            <a:ext cx="7620000" cy="990600"/>
          </a:xfrm>
        </p:spPr>
        <p:txBody>
          <a:bodyPr/>
          <a:lstStyle/>
          <a:p>
            <a:pPr marL="114300" indent="0" algn="ctr">
              <a:buNone/>
            </a:pPr>
            <a:r>
              <a:rPr lang="en-US" dirty="0" smtClean="0"/>
              <a:t>SEM results of tellurium powder inserted into </a:t>
            </a:r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smtClean="0"/>
              <a:t>filled Lindberg Tube Oven at 460</a:t>
            </a:r>
            <a:r>
              <a:rPr lang="en-US" dirty="0" smtClean="0">
                <a:latin typeface="Calibri"/>
              </a:rPr>
              <a:t>°</a:t>
            </a:r>
            <a:r>
              <a:rPr lang="en-US" dirty="0" smtClean="0"/>
              <a:t>C for 24 hours.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3328" y="5562600"/>
            <a:ext cx="820824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0.5           1.0          1.5         2.0          2.5         3.0         3.5          4.0         4.5         5.0   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29560" y="5791827"/>
            <a:ext cx="744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2000" dirty="0" err="1" smtClean="0"/>
              <a:t>KeV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3901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2" y="3733800"/>
            <a:ext cx="8382000" cy="2209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7" t="13425" r="40123" b="59416"/>
          <a:stretch/>
        </p:blipFill>
        <p:spPr>
          <a:xfrm>
            <a:off x="2136515" y="1175451"/>
            <a:ext cx="4186854" cy="2816786"/>
          </a:xfrm>
          <a:prstGeom prst="rect">
            <a:avLst/>
          </a:prstGeom>
        </p:spPr>
      </p:pic>
      <p:sp>
        <p:nvSpPr>
          <p:cNvPr id="6" name="Donut 5"/>
          <p:cNvSpPr/>
          <p:nvPr/>
        </p:nvSpPr>
        <p:spPr>
          <a:xfrm>
            <a:off x="3429000" y="1654859"/>
            <a:ext cx="1435256" cy="1371600"/>
          </a:xfrm>
          <a:prstGeom prst="donut">
            <a:avLst>
              <a:gd name="adj" fmla="val 5534"/>
            </a:avLst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63461" y="2583844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B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1" y="4847463"/>
            <a:ext cx="695647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 Black" panose="020B0A04020102020204" pitchFamily="34" charset="0"/>
              </a:rPr>
              <a:t>Te</a:t>
            </a:r>
            <a:endParaRPr lang="en-US" sz="2800" b="1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7924" y="4065558"/>
            <a:ext cx="63586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 Black" panose="020B0A04020102020204" pitchFamily="34" charset="0"/>
              </a:rPr>
              <a:t>Te</a:t>
            </a:r>
            <a:endParaRPr lang="en-US" sz="2400" b="1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06909" y="4647407"/>
            <a:ext cx="41259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4368" y="4422963"/>
            <a:ext cx="473556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 Black" panose="020B0A04020102020204" pitchFamily="34" charset="0"/>
              </a:rPr>
              <a:t>C</a:t>
            </a:r>
            <a:endParaRPr lang="en-US" sz="3300" b="1" dirty="0">
              <a:latin typeface="Arial Black" panose="020B0A04020102020204" pitchFamily="34" charset="0"/>
            </a:endParaRPr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419942" y="6172200"/>
            <a:ext cx="7620000" cy="1138535"/>
          </a:xfrm>
        </p:spPr>
        <p:txBody>
          <a:bodyPr/>
          <a:lstStyle/>
          <a:p>
            <a:pPr marL="114300" indent="0" algn="ctr">
              <a:buNone/>
            </a:pPr>
            <a:r>
              <a:rPr lang="en-US" dirty="0" smtClean="0"/>
              <a:t>SEM results of dark smears located on surface of tellurium crystals.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63328" y="5682734"/>
            <a:ext cx="820824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0.5           1.0          1.5         2.0          2.5         3.0         3.5          4.0         4.5         5.0       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918028" y="5867400"/>
            <a:ext cx="744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2000" dirty="0" err="1" smtClean="0"/>
              <a:t>KeV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8146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100" dirty="0"/>
              <a:t>P</a:t>
            </a:r>
            <a:r>
              <a:rPr lang="en-US" sz="3100" dirty="0" smtClean="0"/>
              <a:t>yrite </a:t>
            </a:r>
            <a:r>
              <a:rPr lang="en-US" sz="3100" dirty="0"/>
              <a:t>oxidized in a pure CO</a:t>
            </a:r>
            <a:r>
              <a:rPr lang="en-US" sz="3100" baseline="-25000" dirty="0"/>
              <a:t>2 </a:t>
            </a:r>
            <a:r>
              <a:rPr lang="en-US" sz="3100" dirty="0" smtClean="0"/>
              <a:t>environment</a:t>
            </a:r>
            <a:endParaRPr lang="en-US" sz="3100" dirty="0"/>
          </a:p>
          <a:p>
            <a:pPr marL="571500" lvl="1" indent="-571500">
              <a:buClr>
                <a:schemeClr val="accent1"/>
              </a:buClr>
            </a:pPr>
            <a:endParaRPr lang="en-US" sz="3100" dirty="0">
              <a:cs typeface="Arial" panose="020B0604020202020204" pitchFamily="34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792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100" dirty="0">
                <a:solidFill>
                  <a:schemeClr val="accent1"/>
                </a:solidFill>
              </a:rPr>
              <a:t>P</a:t>
            </a:r>
            <a:r>
              <a:rPr lang="en-US" sz="3100" dirty="0" smtClean="0">
                <a:solidFill>
                  <a:schemeClr val="accent1"/>
                </a:solidFill>
              </a:rPr>
              <a:t>yrite </a:t>
            </a:r>
            <a:r>
              <a:rPr lang="en-US" sz="3100" dirty="0">
                <a:solidFill>
                  <a:schemeClr val="accent1"/>
                </a:solidFill>
              </a:rPr>
              <a:t>oxidized in a pure CO</a:t>
            </a:r>
            <a:r>
              <a:rPr lang="en-US" sz="3100" baseline="-25000" dirty="0">
                <a:solidFill>
                  <a:schemeClr val="accent1"/>
                </a:solidFill>
              </a:rPr>
              <a:t>2 </a:t>
            </a:r>
            <a:r>
              <a:rPr lang="en-US" sz="3100" dirty="0" smtClean="0">
                <a:solidFill>
                  <a:schemeClr val="accent1"/>
                </a:solidFill>
              </a:rPr>
              <a:t>environment</a:t>
            </a:r>
            <a:endParaRPr lang="en-US" sz="3100" dirty="0">
              <a:solidFill>
                <a:schemeClr val="accent1"/>
              </a:solidFill>
            </a:endParaRPr>
          </a:p>
          <a:p>
            <a:pPr marL="571500" indent="-571500"/>
            <a:r>
              <a:rPr lang="en-US" sz="3100" dirty="0"/>
              <a:t>Pyrite was mostly stable under pressure in the mixed </a:t>
            </a:r>
            <a:r>
              <a:rPr lang="en-US" sz="3100" dirty="0" smtClean="0"/>
              <a:t>atmosphere</a:t>
            </a:r>
            <a:endParaRPr lang="en-US" sz="3100" dirty="0"/>
          </a:p>
          <a:p>
            <a:pPr marL="571500" lvl="1" indent="-571500">
              <a:buClr>
                <a:schemeClr val="accent1"/>
              </a:buClr>
            </a:pPr>
            <a:endParaRPr lang="en-US" sz="3100" dirty="0">
              <a:cs typeface="Arial" panose="020B0604020202020204" pitchFamily="34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253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100" dirty="0">
                <a:solidFill>
                  <a:schemeClr val="accent1"/>
                </a:solidFill>
              </a:rPr>
              <a:t>P</a:t>
            </a:r>
            <a:r>
              <a:rPr lang="en-US" sz="3100" dirty="0" smtClean="0">
                <a:solidFill>
                  <a:schemeClr val="accent1"/>
                </a:solidFill>
              </a:rPr>
              <a:t>yrite </a:t>
            </a:r>
            <a:r>
              <a:rPr lang="en-US" sz="3100" dirty="0">
                <a:solidFill>
                  <a:schemeClr val="accent1"/>
                </a:solidFill>
              </a:rPr>
              <a:t>oxidized in a pure CO</a:t>
            </a:r>
            <a:r>
              <a:rPr lang="en-US" sz="3100" baseline="-25000" dirty="0">
                <a:solidFill>
                  <a:schemeClr val="accent1"/>
                </a:solidFill>
              </a:rPr>
              <a:t>2 </a:t>
            </a:r>
            <a:r>
              <a:rPr lang="en-US" sz="3100" dirty="0" smtClean="0">
                <a:solidFill>
                  <a:schemeClr val="accent1"/>
                </a:solidFill>
              </a:rPr>
              <a:t>environment</a:t>
            </a:r>
            <a:endParaRPr lang="en-US" sz="3100" dirty="0">
              <a:solidFill>
                <a:schemeClr val="accent1"/>
              </a:solidFill>
            </a:endParaRPr>
          </a:p>
          <a:p>
            <a:pPr marL="571500" indent="-571500"/>
            <a:r>
              <a:rPr lang="en-US" sz="3100" dirty="0">
                <a:solidFill>
                  <a:schemeClr val="accent1"/>
                </a:solidFill>
              </a:rPr>
              <a:t>Pyrite was mostly stable under pressure in the mixed </a:t>
            </a:r>
            <a:r>
              <a:rPr lang="en-US" sz="3100" dirty="0" smtClean="0">
                <a:solidFill>
                  <a:schemeClr val="accent1"/>
                </a:solidFill>
              </a:rPr>
              <a:t>atmosphere</a:t>
            </a:r>
            <a:endParaRPr lang="en-US" sz="3100" dirty="0">
              <a:solidFill>
                <a:schemeClr val="accent1"/>
              </a:solidFill>
            </a:endParaRPr>
          </a:p>
          <a:p>
            <a:pPr marL="571500" lvl="1" indent="-571500">
              <a:buClr>
                <a:schemeClr val="accent1"/>
              </a:buClr>
            </a:pPr>
            <a:r>
              <a:rPr lang="en-US" sz="3100" dirty="0" smtClean="0">
                <a:cs typeface="Arial" panose="020B0604020202020204" pitchFamily="34" charset="0"/>
              </a:rPr>
              <a:t>SO</a:t>
            </a:r>
            <a:r>
              <a:rPr lang="en-US" sz="3100" baseline="-25000" dirty="0" smtClean="0">
                <a:cs typeface="Arial" panose="020B0604020202020204" pitchFamily="34" charset="0"/>
              </a:rPr>
              <a:t>2</a:t>
            </a:r>
            <a:r>
              <a:rPr lang="en-US" sz="3100" dirty="0" smtClean="0">
                <a:cs typeface="Arial" panose="020B0604020202020204" pitchFamily="34" charset="0"/>
              </a:rPr>
              <a:t> </a:t>
            </a:r>
            <a:r>
              <a:rPr lang="en-US" sz="3100" dirty="0">
                <a:cs typeface="Arial" panose="020B0604020202020204" pitchFamily="34" charset="0"/>
              </a:rPr>
              <a:t>in the </a:t>
            </a:r>
            <a:r>
              <a:rPr lang="en-US" sz="3100" dirty="0" err="1" smtClean="0">
                <a:cs typeface="Arial" panose="020B0604020202020204" pitchFamily="34" charset="0"/>
              </a:rPr>
              <a:t>venusian</a:t>
            </a:r>
            <a:r>
              <a:rPr lang="en-US" sz="3100" dirty="0" smtClean="0">
                <a:cs typeface="Arial" panose="020B0604020202020204" pitchFamily="34" charset="0"/>
              </a:rPr>
              <a:t> </a:t>
            </a:r>
            <a:r>
              <a:rPr lang="en-US" sz="3100" dirty="0">
                <a:cs typeface="Arial" panose="020B0604020202020204" pitchFamily="34" charset="0"/>
              </a:rPr>
              <a:t>atmosphere should stabilize </a:t>
            </a:r>
            <a:r>
              <a:rPr lang="en-US" sz="3100" dirty="0" smtClean="0">
                <a:cs typeface="Arial" panose="020B0604020202020204" pitchFamily="34" charset="0"/>
              </a:rPr>
              <a:t>pyrite</a:t>
            </a:r>
            <a:endParaRPr lang="en-US" sz="3100" dirty="0" smtClean="0"/>
          </a:p>
          <a:p>
            <a:pPr marL="571500" lvl="1" indent="-571500">
              <a:buClr>
                <a:schemeClr val="accent1"/>
              </a:buClr>
            </a:pPr>
            <a:endParaRPr lang="en-US" sz="3100" dirty="0">
              <a:cs typeface="Arial" panose="020B0604020202020204" pitchFamily="34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253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100" dirty="0">
                <a:solidFill>
                  <a:schemeClr val="accent1"/>
                </a:solidFill>
              </a:rPr>
              <a:t>P</a:t>
            </a:r>
            <a:r>
              <a:rPr lang="en-US" sz="3100" dirty="0" smtClean="0">
                <a:solidFill>
                  <a:schemeClr val="accent1"/>
                </a:solidFill>
              </a:rPr>
              <a:t>yrite </a:t>
            </a:r>
            <a:r>
              <a:rPr lang="en-US" sz="3100" dirty="0">
                <a:solidFill>
                  <a:schemeClr val="accent1"/>
                </a:solidFill>
              </a:rPr>
              <a:t>oxidized in a pure CO</a:t>
            </a:r>
            <a:r>
              <a:rPr lang="en-US" sz="3100" baseline="-25000" dirty="0">
                <a:solidFill>
                  <a:schemeClr val="accent1"/>
                </a:solidFill>
              </a:rPr>
              <a:t>2 </a:t>
            </a:r>
            <a:r>
              <a:rPr lang="en-US" sz="3100" dirty="0" smtClean="0">
                <a:solidFill>
                  <a:schemeClr val="accent1"/>
                </a:solidFill>
              </a:rPr>
              <a:t>environment</a:t>
            </a:r>
            <a:endParaRPr lang="en-US" sz="3100" dirty="0">
              <a:solidFill>
                <a:schemeClr val="accent1"/>
              </a:solidFill>
            </a:endParaRPr>
          </a:p>
          <a:p>
            <a:pPr marL="571500" indent="-571500"/>
            <a:r>
              <a:rPr lang="en-US" sz="3100" dirty="0">
                <a:solidFill>
                  <a:schemeClr val="accent1"/>
                </a:solidFill>
              </a:rPr>
              <a:t>Pyrite was mostly stable </a:t>
            </a:r>
            <a:r>
              <a:rPr lang="en-US" sz="3100" dirty="0" smtClean="0">
                <a:solidFill>
                  <a:schemeClr val="accent1"/>
                </a:solidFill>
              </a:rPr>
              <a:t>under pressure in the mixed atmosphere</a:t>
            </a:r>
          </a:p>
          <a:p>
            <a:pPr marL="571500" lvl="1" indent="-571500">
              <a:buClr>
                <a:schemeClr val="accent1"/>
              </a:buClr>
            </a:pPr>
            <a:r>
              <a:rPr lang="en-US" sz="3100" dirty="0" smtClean="0">
                <a:solidFill>
                  <a:schemeClr val="accent1"/>
                </a:solidFill>
                <a:cs typeface="Arial" panose="020B0604020202020204" pitchFamily="34" charset="0"/>
              </a:rPr>
              <a:t>SO</a:t>
            </a:r>
            <a:r>
              <a:rPr lang="en-US" sz="3100" baseline="-25000" dirty="0" smtClean="0">
                <a:solidFill>
                  <a:schemeClr val="accent1"/>
                </a:solidFill>
                <a:cs typeface="Arial" panose="020B0604020202020204" pitchFamily="34" charset="0"/>
              </a:rPr>
              <a:t>2</a:t>
            </a:r>
            <a:r>
              <a:rPr lang="en-US" sz="3100" dirty="0" smtClean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sz="3100" dirty="0">
                <a:solidFill>
                  <a:schemeClr val="accent1"/>
                </a:solidFill>
                <a:cs typeface="Arial" panose="020B0604020202020204" pitchFamily="34" charset="0"/>
              </a:rPr>
              <a:t>in the </a:t>
            </a:r>
            <a:r>
              <a:rPr lang="en-US" sz="3100" dirty="0" err="1" smtClean="0">
                <a:solidFill>
                  <a:schemeClr val="accent1"/>
                </a:solidFill>
                <a:cs typeface="Arial" panose="020B0604020202020204" pitchFamily="34" charset="0"/>
              </a:rPr>
              <a:t>venusian</a:t>
            </a:r>
            <a:r>
              <a:rPr lang="en-US" sz="3100" dirty="0" smtClean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sz="3100" dirty="0">
                <a:solidFill>
                  <a:schemeClr val="accent1"/>
                </a:solidFill>
                <a:cs typeface="Arial" panose="020B0604020202020204" pitchFamily="34" charset="0"/>
              </a:rPr>
              <a:t>atmosphere should stabilize </a:t>
            </a:r>
            <a:r>
              <a:rPr lang="en-US" sz="3100" dirty="0" smtClean="0">
                <a:solidFill>
                  <a:schemeClr val="accent1"/>
                </a:solidFill>
                <a:cs typeface="Arial" panose="020B0604020202020204" pitchFamily="34" charset="0"/>
              </a:rPr>
              <a:t>pyrite</a:t>
            </a:r>
            <a:endParaRPr lang="en-US" sz="3100" dirty="0" smtClean="0">
              <a:solidFill>
                <a:schemeClr val="accent1"/>
              </a:solidFill>
            </a:endParaRPr>
          </a:p>
          <a:p>
            <a:pPr marL="571500" lvl="1" indent="-571500">
              <a:buClr>
                <a:schemeClr val="accent1"/>
              </a:buClr>
            </a:pPr>
            <a:r>
              <a:rPr lang="en-US" sz="3100" dirty="0" smtClean="0"/>
              <a:t>Pressure greatly affects chemical reaction</a:t>
            </a:r>
            <a:endParaRPr lang="en-US" sz="3100" dirty="0"/>
          </a:p>
          <a:p>
            <a:pPr marL="571500" lvl="1" indent="-571500">
              <a:buClr>
                <a:schemeClr val="accent1"/>
              </a:buClr>
            </a:pPr>
            <a:endParaRPr lang="en-US" sz="3100" dirty="0">
              <a:cs typeface="Arial" panose="020B0604020202020204" pitchFamily="34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253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/>
            <a:r>
              <a:rPr lang="en-US" sz="3100" dirty="0">
                <a:solidFill>
                  <a:schemeClr val="accent1"/>
                </a:solidFill>
              </a:rPr>
              <a:t>Pyrite oxidized in a pure CO</a:t>
            </a:r>
            <a:r>
              <a:rPr lang="en-US" sz="3100" baseline="-25000" dirty="0">
                <a:solidFill>
                  <a:schemeClr val="accent1"/>
                </a:solidFill>
              </a:rPr>
              <a:t>2 </a:t>
            </a:r>
            <a:r>
              <a:rPr lang="en-US" sz="3100" dirty="0" smtClean="0">
                <a:solidFill>
                  <a:schemeClr val="accent1"/>
                </a:solidFill>
              </a:rPr>
              <a:t>environment</a:t>
            </a:r>
            <a:endParaRPr lang="en-US" sz="3100" dirty="0">
              <a:solidFill>
                <a:schemeClr val="accent1"/>
              </a:solidFill>
            </a:endParaRPr>
          </a:p>
          <a:p>
            <a:pPr marL="571500" indent="-571500"/>
            <a:r>
              <a:rPr lang="en-US" sz="3100" dirty="0">
                <a:solidFill>
                  <a:schemeClr val="accent1"/>
                </a:solidFill>
              </a:rPr>
              <a:t>Pyrite was mostly stable under pressure in the mixed </a:t>
            </a:r>
            <a:r>
              <a:rPr lang="en-US" sz="3100" dirty="0" smtClean="0">
                <a:solidFill>
                  <a:schemeClr val="accent1"/>
                </a:solidFill>
              </a:rPr>
              <a:t>atmosphere</a:t>
            </a:r>
            <a:endParaRPr lang="en-US" sz="3100" dirty="0">
              <a:solidFill>
                <a:schemeClr val="accent1"/>
              </a:solidFill>
            </a:endParaRPr>
          </a:p>
          <a:p>
            <a:pPr marL="571500" lvl="1" indent="-571500">
              <a:buClr>
                <a:schemeClr val="accent1"/>
              </a:buClr>
            </a:pPr>
            <a:r>
              <a:rPr lang="en-US" sz="3100" dirty="0">
                <a:solidFill>
                  <a:schemeClr val="accent1"/>
                </a:solidFill>
                <a:cs typeface="Arial" panose="020B0604020202020204" pitchFamily="34" charset="0"/>
              </a:rPr>
              <a:t>SO</a:t>
            </a:r>
            <a:r>
              <a:rPr lang="en-US" sz="3100" baseline="-25000" dirty="0">
                <a:solidFill>
                  <a:schemeClr val="accent1"/>
                </a:solidFill>
                <a:cs typeface="Arial" panose="020B0604020202020204" pitchFamily="34" charset="0"/>
              </a:rPr>
              <a:t>2</a:t>
            </a:r>
            <a:r>
              <a:rPr lang="en-US" sz="3100" dirty="0">
                <a:solidFill>
                  <a:schemeClr val="accent1"/>
                </a:solidFill>
                <a:cs typeface="Arial" panose="020B0604020202020204" pitchFamily="34" charset="0"/>
              </a:rPr>
              <a:t> in the </a:t>
            </a:r>
            <a:r>
              <a:rPr lang="en-US" sz="3100" dirty="0" err="1" smtClean="0">
                <a:solidFill>
                  <a:schemeClr val="accent1"/>
                </a:solidFill>
                <a:cs typeface="Arial" panose="020B0604020202020204" pitchFamily="34" charset="0"/>
              </a:rPr>
              <a:t>venusian</a:t>
            </a:r>
            <a:r>
              <a:rPr lang="en-US" sz="3100" dirty="0" smtClean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sz="3100" dirty="0">
                <a:solidFill>
                  <a:schemeClr val="accent1"/>
                </a:solidFill>
                <a:cs typeface="Arial" panose="020B0604020202020204" pitchFamily="34" charset="0"/>
              </a:rPr>
              <a:t>atmosphere should stabilize </a:t>
            </a:r>
            <a:r>
              <a:rPr lang="en-US" sz="3100" dirty="0" smtClean="0">
                <a:solidFill>
                  <a:schemeClr val="accent1"/>
                </a:solidFill>
                <a:cs typeface="Arial" panose="020B0604020202020204" pitchFamily="34" charset="0"/>
              </a:rPr>
              <a:t>pyrite</a:t>
            </a:r>
          </a:p>
          <a:p>
            <a:pPr marL="571500" lvl="1" indent="-571500">
              <a:buClr>
                <a:schemeClr val="accent1"/>
              </a:buClr>
            </a:pPr>
            <a:r>
              <a:rPr lang="en-US" sz="3100" dirty="0">
                <a:solidFill>
                  <a:schemeClr val="accent1"/>
                </a:solidFill>
              </a:rPr>
              <a:t>Pressure greatly affects chemical </a:t>
            </a:r>
            <a:r>
              <a:rPr lang="en-US" sz="3100" dirty="0" smtClean="0">
                <a:solidFill>
                  <a:schemeClr val="accent1"/>
                </a:solidFill>
              </a:rPr>
              <a:t>reaction</a:t>
            </a:r>
            <a:endParaRPr lang="en-US" sz="3100" dirty="0">
              <a:solidFill>
                <a:schemeClr val="accent1"/>
              </a:solidFill>
            </a:endParaRPr>
          </a:p>
          <a:p>
            <a:pPr marL="571500" lvl="1" indent="-571500">
              <a:buClr>
                <a:schemeClr val="accent1"/>
              </a:buClr>
            </a:pPr>
            <a:r>
              <a:rPr lang="en-US" sz="3100" dirty="0" smtClean="0"/>
              <a:t>Pyrite unlikely source of radar anomaly</a:t>
            </a:r>
            <a:endParaRPr lang="en-US" sz="31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26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19" y="0"/>
            <a:ext cx="846231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Acknowledgements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7620000" cy="4343400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3600" b="1" dirty="0">
                <a:solidFill>
                  <a:schemeClr val="bg1"/>
                </a:solidFill>
              </a:rPr>
              <a:t>This study was supported by Arkansas Space Grant Consortium grant #UAF2140 YR 21 and NASA Grant #</a:t>
            </a:r>
            <a:r>
              <a:rPr lang="en-US" sz="3600" b="1" dirty="0" smtClean="0">
                <a:solidFill>
                  <a:schemeClr val="bg1"/>
                </a:solidFill>
              </a:rPr>
              <a:t>NNX13AR94H  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4" name="Picture 4" descr="https://s3.amazonaws.com/makes.org/user_uploads/2aa8547a-e04a-4930-aea5-1b04cf17d37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508010"/>
            <a:ext cx="2610480" cy="186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303854"/>
            <a:ext cx="2133600" cy="2135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4359876" y="6579828"/>
            <a:ext cx="4114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(Image courtesy of NRAO/AUI and Campbell et al., NRAO, NAIC)</a:t>
            </a:r>
          </a:p>
        </p:txBody>
      </p:sp>
    </p:spTree>
    <p:extLst>
      <p:ext uri="{BB962C8B-B14F-4D97-AF65-F5344CB8AC3E}">
        <p14:creationId xmlns:p14="http://schemas.microsoft.com/office/powerpoint/2010/main" val="11908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2847</TotalTime>
  <Words>1332</Words>
  <Application>Microsoft Office PowerPoint</Application>
  <PresentationFormat>On-screen Show (4:3)</PresentationFormat>
  <Paragraphs>428</Paragraphs>
  <Slides>29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Arial Black</vt:lpstr>
      <vt:lpstr>Calibri</vt:lpstr>
      <vt:lpstr>Cambria</vt:lpstr>
      <vt:lpstr>Cambria Math</vt:lpstr>
      <vt:lpstr>Times New Roman</vt:lpstr>
      <vt:lpstr>Adjacency</vt:lpstr>
      <vt:lpstr>Stability of Pyrite under Venusian Surface Conditions</vt:lpstr>
      <vt:lpstr>Introduction</vt:lpstr>
      <vt:lpstr>Introduction</vt:lpstr>
      <vt:lpstr>Radar Anomaly</vt:lpstr>
      <vt:lpstr>Introduction</vt:lpstr>
      <vt:lpstr>Methods</vt:lpstr>
      <vt:lpstr>Methods: Oven</vt:lpstr>
      <vt:lpstr>Methods: Chamber</vt:lpstr>
      <vt:lpstr>Results</vt:lpstr>
      <vt:lpstr>XRD Results (Oven)</vt:lpstr>
      <vt:lpstr>XRD Results (Chamber)</vt:lpstr>
      <vt:lpstr>XRD Results (CO2)</vt:lpstr>
      <vt:lpstr>XRD Results (Mixed Atm)</vt:lpstr>
      <vt:lpstr>XRD Results (380°C)</vt:lpstr>
      <vt:lpstr>XRD Results (460°C)</vt:lpstr>
      <vt:lpstr>Results (Oven)</vt:lpstr>
      <vt:lpstr>Results (Chamber)</vt:lpstr>
      <vt:lpstr>Summary</vt:lpstr>
      <vt:lpstr>Discussion</vt:lpstr>
      <vt:lpstr>Discussion</vt:lpstr>
      <vt:lpstr>Discussion</vt:lpstr>
      <vt:lpstr>Discussion</vt:lpstr>
      <vt:lpstr>Discussion</vt:lpstr>
      <vt:lpstr>Conclusion</vt:lpstr>
      <vt:lpstr>Conclusion</vt:lpstr>
      <vt:lpstr>Conclusion</vt:lpstr>
      <vt:lpstr>Conclusion</vt:lpstr>
      <vt:lpstr>Conclusion</vt:lpstr>
      <vt:lpstr>Acknowledgements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</dc:creator>
  <cp:lastModifiedBy>Sara Port</cp:lastModifiedBy>
  <cp:revision>190</cp:revision>
  <dcterms:created xsi:type="dcterms:W3CDTF">2016-03-14T18:47:33Z</dcterms:created>
  <dcterms:modified xsi:type="dcterms:W3CDTF">2016-04-13T00:33:36Z</dcterms:modified>
</cp:coreProperties>
</file>