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5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Picture 69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06" name="Picture 10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07" name="Picture 10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5.png"/><Relationship Id="rId3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887120"/>
            <a:ext cx="9142920" cy="4987440"/>
          </a:xfrm>
          <a:prstGeom prst="rect">
            <a:avLst/>
          </a:prstGeom>
          <a:ln>
            <a:noFill/>
          </a:ln>
        </p:spPr>
      </p:pic>
      <p:sp>
        <p:nvSpPr>
          <p:cNvPr id="109" name="CustomShape 1"/>
          <p:cNvSpPr/>
          <p:nvPr/>
        </p:nvSpPr>
        <p:spPr>
          <a:xfrm>
            <a:off x="1024200" y="44280"/>
            <a:ext cx="7102440" cy="17650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230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300" b="1">
                <a:solidFill>
                  <a:srgbClr val="000000"/>
                </a:solidFill>
                <a:latin typeface="Calibri"/>
              </a:rPr>
              <a:t>Dynamics and Circulation of the Venus Atmosphere: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2300" b="1">
                <a:solidFill>
                  <a:srgbClr val="000000"/>
                </a:solidFill>
                <a:latin typeface="Calibri"/>
              </a:rPr>
              <a:t>Expected Contributions of Akatsuki Observations.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fr-FR" sz="2300" b="1">
                <a:solidFill>
                  <a:srgbClr val="000000"/>
                </a:solidFill>
                <a:latin typeface="Calibri"/>
              </a:rPr>
              <a:t>G. Schubert, S. Lebonnois, , F. Lefevre, and A. Solzenbach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723240" y="10440"/>
            <a:ext cx="787032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Research Plans and Expected Akatsuki Contributions</a:t>
            </a:r>
            <a:endParaRPr/>
          </a:p>
        </p:txBody>
      </p:sp>
      <p:sp>
        <p:nvSpPr>
          <p:cNvPr id="111" name="CustomShape 2"/>
          <p:cNvSpPr/>
          <p:nvPr/>
        </p:nvSpPr>
        <p:spPr>
          <a:xfrm>
            <a:off x="118800" y="427320"/>
            <a:ext cx="9088200" cy="66999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Use the Laboratoire de Météorologie Dynamique (LMD)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VGCM to interpret Akatsuki data and constrain model calculations.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Akatsuki will provide very good coverage of cloud-top winds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and temperatures in the equatorial region, both on the dayside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and nightside.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Compared to Venus-Express, Akatsuki will give better coverage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 of the equatorial region and help to distinguish hemispheric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differences in the circulation.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Akatsuki will provide winds in the lower regions of the cloud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on the nightside.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Akatsuki's images should help constrain the mixing processes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 in the upper cloud near the subsolar point.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   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753840" y="56520"/>
            <a:ext cx="787032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Research Plans and Expected Akatsuki Contributions</a:t>
            </a:r>
            <a:endParaRPr/>
          </a:p>
        </p:txBody>
      </p:sp>
      <p:sp>
        <p:nvSpPr>
          <p:cNvPr id="113" name="CustomShape 2"/>
          <p:cNvSpPr/>
          <p:nvPr/>
        </p:nvSpPr>
        <p:spPr>
          <a:xfrm>
            <a:off x="0" y="641520"/>
            <a:ext cx="12822120" cy="510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Monitoring of SO</a:t>
            </a:r>
            <a:r>
              <a:rPr lang="fr-FR" sz="260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lang="fr-FR" sz="2600">
                <a:solidFill>
                  <a:srgbClr val="000000"/>
                </a:solidFill>
                <a:latin typeface="Calibri"/>
              </a:rPr>
              <a:t> and CO by Akatsuki will help us understand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the circulation and discriminate among proposed explanations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for the observed long term variations in SO</a:t>
            </a:r>
            <a:r>
              <a:rPr lang="fr-FR" sz="260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lang="fr-FR" sz="2600">
                <a:solidFill>
                  <a:srgbClr val="000000"/>
                </a:solidFill>
                <a:latin typeface="Calibri"/>
              </a:rPr>
              <a:t>  concentration above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the clouds. The LMD VGCM includes a photochemical model to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study these distributions in a coupled dynamics/photochemistry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analysis.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Arial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</a:rPr>
              <a:t>It is is now timely, given 9 years of data from Venus Express and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observations from Akatsuki  to use data assimilation to extrapolate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the observations in space and time with a model to recover the</a:t>
            </a: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state of the atmosphere as completely and accurately as possible.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2600">
                <a:solidFill>
                  <a:srgbClr val="000000"/>
                </a:solidFill>
                <a:latin typeface="Calibri"/>
              </a:rPr>
              <a:t>   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887120"/>
            <a:ext cx="9142920" cy="4987440"/>
          </a:xfrm>
          <a:prstGeom prst="rect">
            <a:avLst/>
          </a:prstGeom>
          <a:ln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406800" y="0"/>
            <a:ext cx="8225640" cy="15519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2600" b="1">
                <a:solidFill>
                  <a:srgbClr val="000000"/>
                </a:solidFill>
                <a:latin typeface="Calibri"/>
              </a:rPr>
              <a:t>Analysis of the LMD VGCM Planetary Boundary Layer (PBL)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fr-FR" sz="2600" b="1">
                <a:solidFill>
                  <a:srgbClr val="000000"/>
                </a:solidFill>
                <a:latin typeface="Calibri"/>
              </a:rPr>
              <a:t>G. Schubert, S. Lebonnois, , F. Lefevre, and A. Solzenbach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2337120" y="90360"/>
            <a:ext cx="459252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The Planetary Boundary Layer</a:t>
            </a:r>
            <a:endParaRPr/>
          </a:p>
        </p:txBody>
      </p:sp>
      <p:sp>
        <p:nvSpPr>
          <p:cNvPr id="117" name="CustomShape 2"/>
          <p:cNvSpPr/>
          <p:nvPr/>
        </p:nvSpPr>
        <p:spPr>
          <a:xfrm>
            <a:off x="158040" y="718920"/>
            <a:ext cx="8951040" cy="52102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  <a:buSzPct val="150000"/>
              <a:buFont typeface="Wingdings" charset="2"/>
              <a:buChar char="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Perhaps the most important region in Venus’ atmosphere and the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region least constrained by observations is the boundary layer at the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surface of the planet.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Wingdings" charset="2"/>
              <a:buChar char="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Vertical transport in the boundary layer by convection and/or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small scale turbulence transfers energy and momentum between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the surface and the atmosphere.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Wingdings" charset="2"/>
              <a:buChar char="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The proper representation of this region is crucial for understanding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how the bulk of Venus’ atmosphere acquires its angular momentum.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150000"/>
              <a:buFont typeface="Wingdings" charset="2"/>
              <a:buChar char="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In the absence of observations it makes sense to learn what we can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about the boundary layer from theoretical considerations, in particular,</a:t>
            </a:r>
            <a:endParaRPr/>
          </a:p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GCM calculations.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463680" y="112320"/>
            <a:ext cx="8321400" cy="942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2800" b="1" dirty="0" err="1">
                <a:solidFill>
                  <a:srgbClr val="000000"/>
                </a:solidFill>
                <a:latin typeface="Calibri"/>
              </a:rPr>
              <a:t>Parameterization</a:t>
            </a:r>
            <a:r>
              <a:rPr lang="fr-FR" sz="2800" b="1" dirty="0">
                <a:solidFill>
                  <a:srgbClr val="000000"/>
                </a:solidFill>
                <a:latin typeface="Calibri"/>
              </a:rPr>
              <a:t> of the Dry Convective </a:t>
            </a:r>
            <a:r>
              <a:rPr lang="fr-FR" sz="2800" b="1" dirty="0" err="1">
                <a:solidFill>
                  <a:srgbClr val="000000"/>
                </a:solidFill>
                <a:latin typeface="Calibri"/>
              </a:rPr>
              <a:t>Boundary</a:t>
            </a:r>
            <a:r>
              <a:rPr lang="fr-FR" sz="2800" b="1" dirty="0">
                <a:solidFill>
                  <a:srgbClr val="000000"/>
                </a:solidFill>
                <a:latin typeface="Calibri"/>
              </a:rPr>
              <a:t> Layer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000000"/>
                </a:solidFill>
                <a:latin typeface="Calibri"/>
              </a:rPr>
              <a:t>i</a:t>
            </a:r>
            <a:r>
              <a:rPr lang="fr-FR" sz="2800" b="1" dirty="0" smtClean="0">
                <a:solidFill>
                  <a:srgbClr val="000000"/>
                </a:solidFill>
                <a:latin typeface="Calibri"/>
              </a:rPr>
              <a:t>n </a:t>
            </a:r>
            <a:r>
              <a:rPr lang="fr-FR" sz="2800" b="1" dirty="0">
                <a:solidFill>
                  <a:srgbClr val="000000"/>
                </a:solidFill>
                <a:latin typeface="Calibri"/>
              </a:rPr>
              <a:t>the LMD VGCM</a:t>
            </a:r>
            <a:endParaRPr dirty="0"/>
          </a:p>
        </p:txBody>
      </p:sp>
      <p:sp>
        <p:nvSpPr>
          <p:cNvPr id="119" name="CustomShape 2"/>
          <p:cNvSpPr/>
          <p:nvPr/>
        </p:nvSpPr>
        <p:spPr>
          <a:xfrm>
            <a:off x="0" y="1083239"/>
            <a:ext cx="9144000" cy="547385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The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parameterization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utilizes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 a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Mellor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Yamada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(1982)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scheme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,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adapted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to the LMDZ GCM by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Hourdin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et al. (2002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). 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I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t 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has been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successfully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applied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to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Mars and Titan (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Charnay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&amp;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Lebonnois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2012)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GCMs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The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parameterization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of vertical mass flux in the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boundary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layer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based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on an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idealization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of convective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rolls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thermals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. </a:t>
            </a:r>
            <a:r>
              <a:rPr lang="fr-FR" dirty="0"/>
              <a:t> 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It </a:t>
            </a:r>
            <a:r>
              <a:rPr lang="fr-FR" sz="2400" dirty="0" err="1" smtClean="0">
                <a:solidFill>
                  <a:srgbClr val="000000"/>
                </a:solidFill>
                <a:latin typeface="Calibri"/>
              </a:rPr>
              <a:t>incorporates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the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physics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of convection.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z="24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the surface of Venus the GCM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calculates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temperature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from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a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balance of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solar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infrared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heating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and sensible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heat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flux, the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latter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determined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by the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boundary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layer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parameterization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. 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The code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thus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calculates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where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the surface layer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stable and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where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instability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leads to a convective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boundary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 layer. </a:t>
            </a:r>
            <a:r>
              <a:rPr lang="fr-FR" sz="2400" dirty="0" smtClean="0">
                <a:solidFill>
                  <a:srgbClr val="000000"/>
                </a:solidFill>
                <a:latin typeface="Calibri"/>
              </a:rPr>
              <a:t>CBL 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structure and fluxes are </a:t>
            </a:r>
            <a:r>
              <a:rPr lang="fr-FR" sz="2400" dirty="0" err="1">
                <a:solidFill>
                  <a:srgbClr val="000000"/>
                </a:solidFill>
                <a:latin typeface="Calibri"/>
              </a:rPr>
              <a:t>determined</a:t>
            </a:r>
            <a:r>
              <a:rPr lang="fr-FR" sz="2400" dirty="0">
                <a:solidFill>
                  <a:srgbClr val="000000"/>
                </a:solidFill>
                <a:latin typeface="Calibri"/>
              </a:rPr>
              <a:t>. 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230760" y="61560"/>
            <a:ext cx="868896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What the GCM tells us about Surface Conditions on Venus</a:t>
            </a:r>
            <a:endParaRPr/>
          </a:p>
        </p:txBody>
      </p:sp>
      <p:pic>
        <p:nvPicPr>
          <p:cNvPr id="12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2480" y="740880"/>
            <a:ext cx="4505760" cy="3705120"/>
          </a:xfrm>
          <a:prstGeom prst="rect">
            <a:avLst/>
          </a:prstGeom>
          <a:ln>
            <a:noFill/>
          </a:ln>
        </p:spPr>
      </p:pic>
      <p:pic>
        <p:nvPicPr>
          <p:cNvPr id="122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4602600" y="740880"/>
            <a:ext cx="4505760" cy="3705120"/>
          </a:xfrm>
          <a:prstGeom prst="rect">
            <a:avLst/>
          </a:prstGeom>
          <a:ln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267120" y="4604400"/>
            <a:ext cx="4237200" cy="161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Surface temperature map at noon.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Every grid point is taken at LT=12h.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Temperature is roughly 20 K lower than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observations.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Contours are surface pressure (in bar).</a:t>
            </a:r>
            <a:endParaRPr/>
          </a:p>
        </p:txBody>
      </p:sp>
      <p:sp>
        <p:nvSpPr>
          <p:cNvPr id="124" name="CustomShape 3"/>
          <p:cNvSpPr/>
          <p:nvPr/>
        </p:nvSpPr>
        <p:spPr>
          <a:xfrm>
            <a:off x="4985640" y="4639680"/>
            <a:ext cx="3740400" cy="10044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Diurnal cycle.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Temperature variations with LT are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small (of the order of a couple of K).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2965680" y="123480"/>
            <a:ext cx="286272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Sensible Heat Flux</a:t>
            </a:r>
            <a:endParaRPr/>
          </a:p>
        </p:txBody>
      </p:sp>
      <p:sp>
        <p:nvSpPr>
          <p:cNvPr id="126" name="CustomShape 2"/>
          <p:cNvSpPr/>
          <p:nvPr/>
        </p:nvSpPr>
        <p:spPr>
          <a:xfrm>
            <a:off x="279720" y="4406040"/>
            <a:ext cx="4226760" cy="22240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dirty="0" err="1">
                <a:solidFill>
                  <a:srgbClr val="000000"/>
                </a:solidFill>
                <a:latin typeface="Calibri"/>
              </a:rPr>
              <a:t>Map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noon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 err="1">
                <a:solidFill>
                  <a:srgbClr val="000000"/>
                </a:solidFill>
                <a:latin typeface="Calibri"/>
              </a:rPr>
              <a:t>Every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grid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point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taken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LT=12h.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>
                <a:solidFill>
                  <a:srgbClr val="000000"/>
                </a:solidFill>
                <a:latin typeface="Calibri"/>
              </a:rPr>
              <a:t>Contours are surface pressure (in bar).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 err="1">
                <a:solidFill>
                  <a:srgbClr val="000000"/>
                </a:solidFill>
                <a:latin typeface="Calibri"/>
              </a:rPr>
              <a:t>Heat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flux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upward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in the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equatorial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 err="1">
                <a:solidFill>
                  <a:srgbClr val="000000"/>
                </a:solidFill>
                <a:latin typeface="Calibri"/>
              </a:rPr>
              <a:t>region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downward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high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latitudes.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>
                <a:solidFill>
                  <a:srgbClr val="000000"/>
                </a:solidFill>
                <a:latin typeface="Calibri"/>
              </a:rPr>
              <a:t>There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a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small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effect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of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topography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2000" dirty="0">
                <a:solidFill>
                  <a:srgbClr val="000000"/>
                </a:solidFill>
                <a:latin typeface="Calibri"/>
              </a:rPr>
              <a:t>in the </a:t>
            </a:r>
            <a:r>
              <a:rPr lang="fr-FR" sz="2000" dirty="0" err="1">
                <a:solidFill>
                  <a:srgbClr val="000000"/>
                </a:solidFill>
                <a:latin typeface="Calibri"/>
              </a:rPr>
              <a:t>equatorial</a:t>
            </a:r>
            <a:r>
              <a:rPr lang="fr-FR" sz="2000" dirty="0">
                <a:solidFill>
                  <a:srgbClr val="000000"/>
                </a:solidFill>
                <a:latin typeface="Calibri"/>
              </a:rPr>
              <a:t> band.</a:t>
            </a:r>
            <a:endParaRPr dirty="0"/>
          </a:p>
        </p:txBody>
      </p:sp>
      <p:sp>
        <p:nvSpPr>
          <p:cNvPr id="127" name="CustomShape 3"/>
          <p:cNvSpPr/>
          <p:nvPr/>
        </p:nvSpPr>
        <p:spPr>
          <a:xfrm>
            <a:off x="5060880" y="4406040"/>
            <a:ext cx="3621600" cy="9126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>
                <a:solidFill>
                  <a:srgbClr val="000000"/>
                </a:solidFill>
                <a:latin typeface="Calibri"/>
              </a:rPr>
              <a:t>Diurnal cycle.</a:t>
            </a:r>
            <a:endParaRPr/>
          </a:p>
          <a:p>
            <a:pPr>
              <a:lnSpc>
                <a:spcPct val="100000"/>
              </a:lnSpc>
            </a:pPr>
            <a:r>
              <a:rPr lang="fr-FR">
                <a:solidFill>
                  <a:srgbClr val="000000"/>
                </a:solidFill>
                <a:latin typeface="Calibri"/>
              </a:rPr>
              <a:t>Sensible heat flux variations with</a:t>
            </a:r>
            <a:endParaRPr/>
          </a:p>
          <a:p>
            <a:pPr>
              <a:lnSpc>
                <a:spcPct val="100000"/>
              </a:lnSpc>
            </a:pPr>
            <a:r>
              <a:rPr lang="fr-FR">
                <a:solidFill>
                  <a:srgbClr val="000000"/>
                </a:solidFill>
                <a:latin typeface="Calibri"/>
              </a:rPr>
              <a:t>LT are correlated with the solar cycle.</a:t>
            </a:r>
            <a:endParaRPr/>
          </a:p>
        </p:txBody>
      </p:sp>
      <p:pic>
        <p:nvPicPr>
          <p:cNvPr id="128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54440" y="714420"/>
            <a:ext cx="4477320" cy="3701160"/>
          </a:xfrm>
          <a:prstGeom prst="rect">
            <a:avLst/>
          </a:prstGeom>
          <a:ln>
            <a:noFill/>
          </a:ln>
        </p:spPr>
      </p:pic>
      <p:pic>
        <p:nvPicPr>
          <p:cNvPr id="129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633200" y="714420"/>
            <a:ext cx="4477320" cy="370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858840" y="88200"/>
            <a:ext cx="4263120" cy="3278520"/>
          </a:xfrm>
          <a:prstGeom prst="rect">
            <a:avLst/>
          </a:prstGeom>
          <a:ln>
            <a:noFill/>
          </a:ln>
        </p:spPr>
      </p:pic>
      <p:pic>
        <p:nvPicPr>
          <p:cNvPr id="13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3858840" y="3440160"/>
            <a:ext cx="4263120" cy="3278520"/>
          </a:xfrm>
          <a:prstGeom prst="rect">
            <a:avLst/>
          </a:prstGeom>
          <a:ln>
            <a:noFill/>
          </a:ln>
        </p:spPr>
      </p:pic>
      <p:sp>
        <p:nvSpPr>
          <p:cNvPr id="132" name="CustomShape 1"/>
          <p:cNvSpPr/>
          <p:nvPr/>
        </p:nvSpPr>
        <p:spPr>
          <a:xfrm>
            <a:off x="129960" y="2469600"/>
            <a:ext cx="3676320" cy="1369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Surface Energy Fluxes</a:t>
            </a:r>
            <a:endParaRPr/>
          </a:p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at the Equator and at a</a:t>
            </a:r>
            <a:endParaRPr/>
          </a:p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High Northern Latitude.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1979640" y="105840"/>
            <a:ext cx="521244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Heating Rates Close to the Surface</a:t>
            </a:r>
            <a:endParaRPr/>
          </a:p>
        </p:txBody>
      </p:sp>
      <p:sp>
        <p:nvSpPr>
          <p:cNvPr id="134" name="CustomShape 2"/>
          <p:cNvSpPr/>
          <p:nvPr/>
        </p:nvSpPr>
        <p:spPr>
          <a:xfrm>
            <a:off x="74160" y="5855040"/>
            <a:ext cx="9024120" cy="6994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Map at noon. Every grid point is taken at LT=12h. Contours are surface pressure ( bar).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 Heating rates due to the PBL are shown at 350 m altitude.</a:t>
            </a:r>
            <a:endParaRPr/>
          </a:p>
        </p:txBody>
      </p:sp>
      <p:pic>
        <p:nvPicPr>
          <p:cNvPr id="13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37840" y="687960"/>
            <a:ext cx="6296760" cy="5211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109160" y="811440"/>
            <a:ext cx="6926760" cy="5783760"/>
          </a:xfrm>
          <a:prstGeom prst="rect">
            <a:avLst/>
          </a:prstGeom>
          <a:ln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1104840" y="176400"/>
            <a:ext cx="6934680" cy="516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Heating Rates (K/Vd) as a Function of Latitude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856680" y="52920"/>
            <a:ext cx="4017240" cy="3357720"/>
          </a:xfrm>
          <a:prstGeom prst="rect">
            <a:avLst/>
          </a:prstGeom>
          <a:ln>
            <a:noFill/>
          </a:ln>
        </p:spPr>
      </p:pic>
      <p:pic>
        <p:nvPicPr>
          <p:cNvPr id="13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3856680" y="3418560"/>
            <a:ext cx="4017240" cy="3357720"/>
          </a:xfrm>
          <a:prstGeom prst="rect">
            <a:avLst/>
          </a:prstGeom>
          <a:ln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218160" y="2734200"/>
            <a:ext cx="3562200" cy="9428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Heating  Rate as a</a:t>
            </a:r>
            <a:endParaRPr/>
          </a:p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Function of  Local Time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733560" y="0"/>
            <a:ext cx="4499640" cy="3409920"/>
          </a:xfrm>
          <a:prstGeom prst="rect">
            <a:avLst/>
          </a:prstGeom>
          <a:ln>
            <a:noFill/>
          </a:ln>
        </p:spPr>
      </p:pic>
      <p:pic>
        <p:nvPicPr>
          <p:cNvPr id="14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3733560" y="3404880"/>
            <a:ext cx="4499640" cy="3409920"/>
          </a:xfrm>
          <a:prstGeom prst="rect">
            <a:avLst/>
          </a:prstGeom>
          <a:ln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141840" y="1852200"/>
            <a:ext cx="3469320" cy="1369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Potential Temperature</a:t>
            </a:r>
            <a:endParaRPr/>
          </a:p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as a Function of</a:t>
            </a:r>
            <a:endParaRPr/>
          </a:p>
          <a:p>
            <a:pPr>
              <a:lnSpc>
                <a:spcPct val="100000"/>
              </a:lnSpc>
            </a:pPr>
            <a:r>
              <a:rPr lang="fr-FR" sz="2800" b="1">
                <a:solidFill>
                  <a:srgbClr val="000000"/>
                </a:solidFill>
                <a:latin typeface="Calibri"/>
              </a:rPr>
              <a:t>Local Time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3534151" y="91618"/>
            <a:ext cx="2088621" cy="506521"/>
          </a:xfrm>
          <a:prstGeom prst="rect">
            <a:avLst/>
          </a:prstGeom>
          <a:noFill/>
          <a:ln>
            <a:noFill/>
          </a:ln>
        </p:spPr>
        <p:txBody>
          <a:bodyPr wrap="none" lIns="81639" tIns="40820" rIns="81639" bIns="40820"/>
          <a:lstStyle/>
          <a:p>
            <a:pPr>
              <a:lnSpc>
                <a:spcPct val="100000"/>
              </a:lnSpc>
            </a:pPr>
            <a:r>
              <a:rPr lang="fr-FR" sz="2500" b="1" dirty="0">
                <a:solidFill>
                  <a:srgbClr val="000000"/>
                </a:solidFill>
                <a:latin typeface="Calibri"/>
                <a:ea typeface="DejaVu Sans"/>
              </a:rPr>
              <a:t>CONCLUSIONS</a:t>
            </a:r>
            <a:endParaRPr dirty="0"/>
          </a:p>
        </p:txBody>
      </p:sp>
      <p:sp>
        <p:nvSpPr>
          <p:cNvPr id="40" name="CustomShape 2"/>
          <p:cNvSpPr/>
          <p:nvPr/>
        </p:nvSpPr>
        <p:spPr>
          <a:xfrm>
            <a:off x="206770" y="1166890"/>
            <a:ext cx="8743384" cy="5354695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CustomShape 3"/>
          <p:cNvSpPr/>
          <p:nvPr/>
        </p:nvSpPr>
        <p:spPr>
          <a:xfrm>
            <a:off x="206770" y="738607"/>
            <a:ext cx="8743384" cy="6119392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/>
          <a:lstStyle/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1.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Akatsuki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will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tell us if the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atmospheric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circulation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  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hemispherically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symmetric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.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2.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Measurements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of SO</a:t>
            </a:r>
            <a:r>
              <a:rPr lang="fr-FR" sz="2500" baseline="-25000" dirty="0">
                <a:solidFill>
                  <a:srgbClr val="000000"/>
                </a:solidFill>
                <a:latin typeface="Calibri"/>
              </a:rPr>
              <a:t>2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by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Akatsuki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will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help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explain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the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observed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secular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change in the concentration of SO</a:t>
            </a:r>
            <a:r>
              <a:rPr lang="fr-FR" sz="2500" baseline="-25000" dirty="0">
                <a:solidFill>
                  <a:srgbClr val="000000"/>
                </a:solidFill>
                <a:latin typeface="Calibri"/>
              </a:rPr>
              <a:t>2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above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the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clouds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.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3. Sensible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heat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flux variations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strongly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correlate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with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the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solar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cycle.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4. Sensible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heat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flux in the PBL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upward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in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low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middle latitudes and 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much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smaller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downward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high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latitudes.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5. The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convective PBL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active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mainly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at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low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latitudes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during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daytime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.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6. The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maximum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thickness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of the PBL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about 1-2 km,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reaching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~5 km in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some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locations. </a:t>
            </a:r>
            <a:endParaRPr sz="2500" dirty="0"/>
          </a:p>
          <a:p>
            <a:pPr>
              <a:lnSpc>
                <a:spcPct val="100000"/>
              </a:lnSpc>
              <a:buSzPct val="45000"/>
            </a:pPr>
            <a:r>
              <a:rPr lang="fr-FR" sz="2500" dirty="0">
                <a:solidFill>
                  <a:srgbClr val="000000"/>
                </a:solidFill>
                <a:latin typeface="Calibri"/>
              </a:rPr>
              <a:t>7. The 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vertical extension of the PBL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depends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 on local conditions (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T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, vertical and horizontal </a:t>
            </a:r>
            <a:r>
              <a:rPr lang="fr-FR" sz="2500" dirty="0" err="1">
                <a:solidFill>
                  <a:srgbClr val="000000"/>
                </a:solidFill>
                <a:latin typeface="Calibri"/>
              </a:rPr>
              <a:t>winds</a:t>
            </a:r>
            <a:r>
              <a:rPr lang="fr-FR" sz="2500" dirty="0">
                <a:solidFill>
                  <a:srgbClr val="000000"/>
                </a:solidFill>
                <a:latin typeface="Calibri"/>
              </a:rPr>
              <a:t>).</a:t>
            </a:r>
            <a:endParaRPr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Additional Slides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42737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310140"/>
            <a:ext cx="4841748" cy="3713607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4833396" y="461460"/>
            <a:ext cx="4263120" cy="341096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611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71" y="231252"/>
            <a:ext cx="4989195" cy="3298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34" y="316977"/>
            <a:ext cx="3778758" cy="3127248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634" y="3643621"/>
            <a:ext cx="3778758" cy="3127248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57896"/>
            <a:ext cx="4807458" cy="329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57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14" y="0"/>
            <a:ext cx="3967353" cy="3298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52" y="0"/>
            <a:ext cx="4118229" cy="329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90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14" y="0"/>
            <a:ext cx="3967353" cy="3298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058" y="0"/>
            <a:ext cx="3967353" cy="3298698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006" y="3440156"/>
            <a:ext cx="3741039" cy="31238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024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870</Words>
  <Application>Microsoft Macintosh PowerPoint</Application>
  <PresentationFormat>On-screen Show (4:3)</PresentationFormat>
  <Paragraphs>106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Slides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Gerald Schubert</cp:lastModifiedBy>
  <cp:revision>18</cp:revision>
  <dcterms:modified xsi:type="dcterms:W3CDTF">2016-03-24T19:21:26Z</dcterms:modified>
</cp:coreProperties>
</file>