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61" r:id="rId6"/>
    <p:sldId id="265" r:id="rId7"/>
    <p:sldId id="269" r:id="rId8"/>
    <p:sldId id="271" r:id="rId9"/>
    <p:sldId id="270" r:id="rId10"/>
    <p:sldId id="263" r:id="rId11"/>
    <p:sldId id="264" r:id="rId12"/>
    <p:sldId id="266" r:id="rId13"/>
    <p:sldId id="268" r:id="rId14"/>
    <p:sldId id="267" r:id="rId15"/>
    <p:sldId id="272" r:id="rId16"/>
    <p:sldId id="259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890" autoAdjust="0"/>
  </p:normalViewPr>
  <p:slideViewPr>
    <p:cSldViewPr snapToObjects="1">
      <p:cViewPr varScale="1">
        <p:scale>
          <a:sx n="69" d="100"/>
          <a:sy n="69" d="100"/>
        </p:scale>
        <p:origin x="14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FE1BB-BC3F-F445-AE7A-2549810F4E40}" type="datetimeFigureOut">
              <a:rPr lang="fr-FR" smtClean="0"/>
              <a:t>06/04/2016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1FC76-FFF7-9B4E-BE4E-CAB516F5E1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622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1FC76-FFF7-9B4E-BE4E-CAB516F5E1E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222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You </a:t>
            </a:r>
            <a:r>
              <a:rPr lang="fr-FR" dirty="0" err="1" smtClean="0"/>
              <a:t>cannot</a:t>
            </a:r>
            <a:r>
              <a:rPr lang="fr-FR" dirty="0" smtClean="0"/>
              <a:t> </a:t>
            </a:r>
            <a:r>
              <a:rPr lang="fr-FR" dirty="0" err="1" smtClean="0"/>
              <a:t>proceed</a:t>
            </a:r>
            <a:r>
              <a:rPr lang="fr-FR" dirty="0" smtClean="0"/>
              <a:t> </a:t>
            </a:r>
            <a:r>
              <a:rPr lang="fr-FR" dirty="0" err="1" smtClean="0"/>
              <a:t>without</a:t>
            </a:r>
            <a:r>
              <a:rPr lang="fr-FR" dirty="0" smtClean="0"/>
              <a:t> a </a:t>
            </a:r>
            <a:r>
              <a:rPr lang="fr-FR" dirty="0" err="1" smtClean="0"/>
              <a:t>representation</a:t>
            </a:r>
            <a:r>
              <a:rPr lang="fr-FR" baseline="0" dirty="0" smtClean="0"/>
              <a:t> of the </a:t>
            </a:r>
            <a:r>
              <a:rPr lang="fr-FR" baseline="0" dirty="0" err="1" smtClean="0"/>
              <a:t>clouds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1FC76-FFF7-9B4E-BE4E-CAB516F5E1E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828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To </a:t>
            </a:r>
            <a:r>
              <a:rPr lang="fr-FR" dirty="0" err="1" smtClean="0"/>
              <a:t>get</a:t>
            </a:r>
            <a:r>
              <a:rPr lang="fr-FR" dirty="0" smtClean="0"/>
              <a:t> </a:t>
            </a:r>
            <a:r>
              <a:rPr lang="fr-FR" dirty="0" err="1" smtClean="0"/>
              <a:t>around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difficulty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1FC76-FFF7-9B4E-BE4E-CAB516F5E1E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65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Akatsuki_VenusUV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400" y="-191864"/>
            <a:ext cx="6858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30492" y="142580"/>
            <a:ext cx="7772400" cy="1470025"/>
          </a:xfrm>
        </p:spPr>
        <p:txBody>
          <a:bodyPr>
            <a:normAutofit/>
          </a:bodyPr>
          <a:lstStyle/>
          <a:p>
            <a:r>
              <a:rPr lang="fr-FR" sz="3600" b="1" dirty="0" err="1" smtClean="0">
                <a:solidFill>
                  <a:srgbClr val="FFFF00"/>
                </a:solidFill>
              </a:rPr>
              <a:t>Three-dimensional</a:t>
            </a:r>
            <a:r>
              <a:rPr lang="fr-FR" sz="3600" b="1" dirty="0" smtClean="0">
                <a:solidFill>
                  <a:srgbClr val="FFFF00"/>
                </a:solidFill>
              </a:rPr>
              <a:t> </a:t>
            </a:r>
            <a:r>
              <a:rPr lang="fr-FR" sz="3600" b="1" dirty="0" err="1" smtClean="0">
                <a:solidFill>
                  <a:srgbClr val="FFFF00"/>
                </a:solidFill>
              </a:rPr>
              <a:t>modelling</a:t>
            </a:r>
            <a:r>
              <a:rPr lang="fr-FR" sz="3600" b="1" dirty="0" smtClean="0">
                <a:solidFill>
                  <a:srgbClr val="FFFF00"/>
                </a:solidFill>
              </a:rPr>
              <a:t/>
            </a:r>
            <a:br>
              <a:rPr lang="fr-FR" sz="3600" b="1" dirty="0" smtClean="0">
                <a:solidFill>
                  <a:srgbClr val="FFFF00"/>
                </a:solidFill>
              </a:rPr>
            </a:br>
            <a:r>
              <a:rPr lang="fr-FR" sz="3600" b="1" dirty="0" smtClean="0">
                <a:solidFill>
                  <a:srgbClr val="FFFF00"/>
                </a:solidFill>
              </a:rPr>
              <a:t> of Venus </a:t>
            </a:r>
            <a:r>
              <a:rPr lang="fr-FR" sz="3600" b="1" dirty="0" err="1" smtClean="0">
                <a:solidFill>
                  <a:srgbClr val="FFFF00"/>
                </a:solidFill>
              </a:rPr>
              <a:t>photochemistry</a:t>
            </a:r>
            <a:endParaRPr lang="fr-FR" sz="3600" b="1" dirty="0">
              <a:solidFill>
                <a:srgbClr val="FFFF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498271" y="3512627"/>
            <a:ext cx="5645729" cy="2245432"/>
          </a:xfrm>
        </p:spPr>
        <p:txBody>
          <a:bodyPr>
            <a:noAutofit/>
          </a:bodyPr>
          <a:lstStyle/>
          <a:p>
            <a:r>
              <a:rPr lang="fr-FR" sz="2000" dirty="0" smtClean="0">
                <a:solidFill>
                  <a:schemeClr val="tx1"/>
                </a:solidFill>
              </a:rPr>
              <a:t>Franck Lefèvre</a:t>
            </a:r>
            <a:r>
              <a:rPr lang="fr-FR" sz="2000" baseline="30000" dirty="0" smtClean="0">
                <a:solidFill>
                  <a:schemeClr val="tx1"/>
                </a:solidFill>
              </a:rPr>
              <a:t>1</a:t>
            </a:r>
            <a:r>
              <a:rPr lang="fr-FR" sz="2000" dirty="0" smtClean="0">
                <a:solidFill>
                  <a:schemeClr val="tx1"/>
                </a:solidFill>
              </a:rPr>
              <a:t>, Aurélien Stolzenbach</a:t>
            </a:r>
            <a:r>
              <a:rPr lang="fr-FR" sz="2000" baseline="30000" dirty="0" smtClean="0">
                <a:solidFill>
                  <a:schemeClr val="tx1"/>
                </a:solidFill>
              </a:rPr>
              <a:t>1</a:t>
            </a:r>
            <a:r>
              <a:rPr lang="fr-FR" sz="2000" dirty="0" smtClean="0">
                <a:solidFill>
                  <a:schemeClr val="tx1"/>
                </a:solidFill>
              </a:rPr>
              <a:t>, </a:t>
            </a:r>
          </a:p>
          <a:p>
            <a:r>
              <a:rPr lang="fr-FR" sz="2000" dirty="0" err="1" smtClean="0">
                <a:solidFill>
                  <a:schemeClr val="tx1"/>
                </a:solidFill>
              </a:rPr>
              <a:t>Anni</a:t>
            </a:r>
            <a:r>
              <a:rPr lang="fr-FR" sz="2000" dirty="0" smtClean="0">
                <a:solidFill>
                  <a:schemeClr val="tx1"/>
                </a:solidFill>
              </a:rPr>
              <a:t> Määttänen</a:t>
            </a:r>
            <a:r>
              <a:rPr lang="fr-FR" sz="2000" baseline="30000" dirty="0" smtClean="0">
                <a:solidFill>
                  <a:schemeClr val="tx1"/>
                </a:solidFill>
              </a:rPr>
              <a:t>1</a:t>
            </a:r>
            <a:r>
              <a:rPr lang="fr-FR" sz="2000" dirty="0" smtClean="0">
                <a:solidFill>
                  <a:schemeClr val="tx1"/>
                </a:solidFill>
              </a:rPr>
              <a:t>, Slimane Bekki</a:t>
            </a:r>
            <a:r>
              <a:rPr lang="fr-FR" sz="2000" baseline="30000" dirty="0" smtClean="0">
                <a:solidFill>
                  <a:schemeClr val="tx1"/>
                </a:solidFill>
              </a:rPr>
              <a:t>1</a:t>
            </a:r>
            <a:r>
              <a:rPr lang="fr-FR" sz="2000" dirty="0" smtClean="0">
                <a:solidFill>
                  <a:schemeClr val="tx1"/>
                </a:solidFill>
              </a:rPr>
              <a:t>, </a:t>
            </a:r>
          </a:p>
          <a:p>
            <a:r>
              <a:rPr lang="fr-FR" sz="2000" dirty="0" smtClean="0">
                <a:solidFill>
                  <a:schemeClr val="tx1"/>
                </a:solidFill>
              </a:rPr>
              <a:t>Sébastien Lebonnois</a:t>
            </a:r>
            <a:r>
              <a:rPr lang="fr-FR" sz="2000" baseline="30000" dirty="0" smtClean="0">
                <a:solidFill>
                  <a:schemeClr val="tx1"/>
                </a:solidFill>
              </a:rPr>
              <a:t>2</a:t>
            </a:r>
            <a:r>
              <a:rPr lang="fr-FR" sz="2000" dirty="0" smtClean="0">
                <a:solidFill>
                  <a:schemeClr val="tx1"/>
                </a:solidFill>
              </a:rPr>
              <a:t>, Gabriella Gilli</a:t>
            </a:r>
            <a:r>
              <a:rPr lang="fr-FR" sz="2000" baseline="30000" dirty="0" smtClean="0">
                <a:solidFill>
                  <a:schemeClr val="tx1"/>
                </a:solidFill>
              </a:rPr>
              <a:t>2</a:t>
            </a:r>
          </a:p>
          <a:p>
            <a:endParaRPr lang="fr-FR" sz="1800" baseline="30000" dirty="0" smtClean="0">
              <a:solidFill>
                <a:schemeClr val="tx1"/>
              </a:solidFill>
            </a:endParaRPr>
          </a:p>
          <a:p>
            <a:r>
              <a:rPr lang="fr-FR" sz="1600" baseline="30000" dirty="0" smtClean="0">
                <a:solidFill>
                  <a:schemeClr val="tx1"/>
                </a:solidFill>
              </a:rPr>
              <a:t>1</a:t>
            </a:r>
            <a:r>
              <a:rPr lang="fr-FR" sz="1600" dirty="0" smtClean="0">
                <a:solidFill>
                  <a:schemeClr val="tx1"/>
                </a:solidFill>
              </a:rPr>
              <a:t>LATMOS, Paris, France</a:t>
            </a:r>
          </a:p>
          <a:p>
            <a:r>
              <a:rPr lang="fr-FR" sz="1600" baseline="30000" dirty="0" smtClean="0">
                <a:solidFill>
                  <a:schemeClr val="tx1"/>
                </a:solidFill>
              </a:rPr>
              <a:t>2</a:t>
            </a:r>
            <a:r>
              <a:rPr lang="fr-FR" sz="1600" dirty="0" smtClean="0">
                <a:solidFill>
                  <a:schemeClr val="tx1"/>
                </a:solidFill>
              </a:rPr>
              <a:t>LMD, Paris, France </a:t>
            </a:r>
            <a:endParaRPr lang="fr-F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40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 err="1" smtClean="0">
                <a:solidFill>
                  <a:srgbClr val="FF0000"/>
                </a:solidFill>
              </a:rPr>
              <a:t>Towards</a:t>
            </a:r>
            <a:r>
              <a:rPr lang="fr-FR" sz="2400" dirty="0" smtClean="0">
                <a:solidFill>
                  <a:srgbClr val="FF0000"/>
                </a:solidFill>
              </a:rPr>
              <a:t> a consistent </a:t>
            </a:r>
            <a:r>
              <a:rPr lang="fr-FR" sz="2400" dirty="0" err="1" smtClean="0">
                <a:solidFill>
                  <a:srgbClr val="FF0000"/>
                </a:solidFill>
              </a:rPr>
              <a:t>representation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br>
              <a:rPr lang="fr-FR" sz="2400" dirty="0" smtClean="0">
                <a:solidFill>
                  <a:srgbClr val="FF0000"/>
                </a:solidFill>
              </a:rPr>
            </a:br>
            <a:r>
              <a:rPr lang="fr-FR" sz="2400" dirty="0" smtClean="0">
                <a:solidFill>
                  <a:srgbClr val="FF0000"/>
                </a:solidFill>
              </a:rPr>
              <a:t>of the </a:t>
            </a:r>
            <a:r>
              <a:rPr lang="fr-FR" sz="2400" dirty="0" err="1" smtClean="0">
                <a:solidFill>
                  <a:srgbClr val="FF0000"/>
                </a:solidFill>
              </a:rPr>
              <a:t>dynamics</a:t>
            </a:r>
            <a:r>
              <a:rPr lang="fr-FR" sz="2400" dirty="0" smtClean="0">
                <a:solidFill>
                  <a:srgbClr val="FF0000"/>
                </a:solidFill>
              </a:rPr>
              <a:t>-radiation-</a:t>
            </a:r>
            <a:r>
              <a:rPr lang="fr-FR" sz="2400" dirty="0" err="1" smtClean="0">
                <a:solidFill>
                  <a:srgbClr val="FF0000"/>
                </a:solidFill>
              </a:rPr>
              <a:t>photochemistry</a:t>
            </a:r>
            <a:r>
              <a:rPr lang="fr-FR" sz="2400" dirty="0" smtClean="0">
                <a:solidFill>
                  <a:srgbClr val="FF0000"/>
                </a:solidFill>
              </a:rPr>
              <a:t>-</a:t>
            </a:r>
            <a:r>
              <a:rPr lang="fr-FR" sz="2400" dirty="0" err="1" smtClean="0">
                <a:solidFill>
                  <a:srgbClr val="FF0000"/>
                </a:solidFill>
              </a:rPr>
              <a:t>microphysics</a:t>
            </a:r>
            <a:r>
              <a:rPr lang="is-IS" sz="2400" dirty="0">
                <a:solidFill>
                  <a:srgbClr val="FF0000"/>
                </a:solidFill>
              </a:rPr>
              <a:t/>
            </a:r>
            <a:br>
              <a:rPr lang="is-IS" sz="2400" dirty="0">
                <a:solidFill>
                  <a:srgbClr val="FF0000"/>
                </a:solidFill>
              </a:rPr>
            </a:br>
            <a:r>
              <a:rPr lang="is-IS" sz="2400" dirty="0" smtClean="0">
                <a:solidFill>
                  <a:srgbClr val="FF0000"/>
                </a:solidFill>
              </a:rPr>
              <a:t>...from the surface up to the thermosphere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/>
          </a:bodyPr>
          <a:lstStyle/>
          <a:p>
            <a:r>
              <a:rPr lang="fr-FR" sz="2000" dirty="0" err="1" smtClean="0">
                <a:solidFill>
                  <a:schemeClr val="bg1"/>
                </a:solidFill>
              </a:rPr>
              <a:t>Photochemistry</a:t>
            </a:r>
            <a:r>
              <a:rPr lang="fr-FR" sz="2000" dirty="0" smtClean="0">
                <a:solidFill>
                  <a:schemeClr val="bg1"/>
                </a:solidFill>
              </a:rPr>
              <a:t> (</a:t>
            </a:r>
            <a:r>
              <a:rPr lang="fr-FR" sz="2000" dirty="0" err="1" smtClean="0">
                <a:solidFill>
                  <a:schemeClr val="bg1"/>
                </a:solidFill>
              </a:rPr>
              <a:t>this</a:t>
            </a:r>
            <a:r>
              <a:rPr lang="fr-FR" sz="2000" dirty="0" smtClean="0">
                <a:solidFill>
                  <a:schemeClr val="bg1"/>
                </a:solidFill>
              </a:rPr>
              <a:t> talk)</a:t>
            </a:r>
          </a:p>
          <a:p>
            <a:r>
              <a:rPr lang="fr-FR" sz="2000" dirty="0" err="1" smtClean="0">
                <a:solidFill>
                  <a:schemeClr val="bg1"/>
                </a:solidFill>
              </a:rPr>
              <a:t>Microphysics</a:t>
            </a:r>
            <a:r>
              <a:rPr lang="fr-FR" sz="2000" dirty="0" smtClean="0">
                <a:solidFill>
                  <a:schemeClr val="bg1"/>
                </a:solidFill>
              </a:rPr>
              <a:t> (Sabrina </a:t>
            </a:r>
            <a:r>
              <a:rPr lang="fr-FR" sz="2000" dirty="0" err="1" smtClean="0">
                <a:solidFill>
                  <a:schemeClr val="bg1"/>
                </a:solidFill>
              </a:rPr>
              <a:t>Guilbon</a:t>
            </a:r>
            <a:r>
              <a:rPr lang="fr-FR" sz="2000" dirty="0" smtClean="0">
                <a:solidFill>
                  <a:schemeClr val="bg1"/>
                </a:solidFill>
              </a:rPr>
              <a:t>, poster #23)</a:t>
            </a:r>
          </a:p>
          <a:p>
            <a:r>
              <a:rPr lang="fr-FR" sz="2000" dirty="0" smtClean="0">
                <a:solidFill>
                  <a:schemeClr val="bg1"/>
                </a:solidFill>
              </a:rPr>
              <a:t>Extension to </a:t>
            </a:r>
            <a:r>
              <a:rPr lang="fr-FR" sz="2000" dirty="0" err="1" smtClean="0">
                <a:solidFill>
                  <a:schemeClr val="bg1"/>
                </a:solidFill>
              </a:rPr>
              <a:t>thermosphere</a:t>
            </a:r>
            <a:r>
              <a:rPr lang="fr-FR" sz="2000" dirty="0" smtClean="0">
                <a:solidFill>
                  <a:schemeClr val="bg1"/>
                </a:solidFill>
              </a:rPr>
              <a:t> (Gabriella </a:t>
            </a:r>
            <a:r>
              <a:rPr lang="fr-FR" sz="2000" dirty="0" err="1" smtClean="0">
                <a:solidFill>
                  <a:schemeClr val="bg1"/>
                </a:solidFill>
              </a:rPr>
              <a:t>Gilli</a:t>
            </a:r>
            <a:r>
              <a:rPr lang="fr-FR" sz="2000" dirty="0" smtClean="0">
                <a:solidFill>
                  <a:schemeClr val="bg1"/>
                </a:solidFill>
              </a:rPr>
              <a:t>, poster #22)</a:t>
            </a:r>
          </a:p>
          <a:p>
            <a:r>
              <a:rPr lang="fr-FR" sz="2000" dirty="0" err="1" smtClean="0">
                <a:solidFill>
                  <a:schemeClr val="bg1"/>
                </a:solidFill>
              </a:rPr>
              <a:t>Mesoscale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modelling</a:t>
            </a:r>
            <a:r>
              <a:rPr lang="fr-FR" sz="2000" dirty="0" smtClean="0">
                <a:solidFill>
                  <a:schemeClr val="bg1"/>
                </a:solidFill>
              </a:rPr>
              <a:t> (Maxence Lefèvre, poster #12)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43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5716"/>
            <a:ext cx="8229600" cy="1143000"/>
          </a:xfrm>
        </p:spPr>
        <p:txBody>
          <a:bodyPr>
            <a:noAutofit/>
          </a:bodyPr>
          <a:lstStyle/>
          <a:p>
            <a:r>
              <a:rPr lang="fr-FR" sz="3200" dirty="0" smtClean="0">
                <a:solidFill>
                  <a:srgbClr val="FF0000"/>
                </a:solidFill>
              </a:rPr>
              <a:t>The LMD Venus GCM</a:t>
            </a:r>
            <a:r>
              <a:rPr lang="fr-FR" sz="3200" dirty="0">
                <a:solidFill>
                  <a:srgbClr val="FF0000"/>
                </a:solidFill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</a:rPr>
              <a:t>with</a:t>
            </a:r>
            <a:r>
              <a:rPr lang="fr-FR" sz="3200" dirty="0" smtClean="0">
                <a:solidFill>
                  <a:srgbClr val="FF0000"/>
                </a:solidFill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</a:rPr>
              <a:t>photochemistry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4981694" cy="5040560"/>
          </a:xfrm>
        </p:spPr>
        <p:txBody>
          <a:bodyPr>
            <a:norm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LMD </a:t>
            </a:r>
            <a:r>
              <a:rPr lang="fr-FR" sz="1600" dirty="0" err="1" smtClean="0">
                <a:solidFill>
                  <a:srgbClr val="FF0000"/>
                </a:solidFill>
              </a:rPr>
              <a:t>general</a:t>
            </a:r>
            <a:r>
              <a:rPr lang="fr-FR" sz="1600" dirty="0" smtClean="0">
                <a:solidFill>
                  <a:srgbClr val="FF0000"/>
                </a:solidFill>
              </a:rPr>
              <a:t> circulation model (</a:t>
            </a:r>
            <a:r>
              <a:rPr lang="fr-FR" sz="1600" dirty="0" err="1" smtClean="0">
                <a:solidFill>
                  <a:srgbClr val="FF0000"/>
                </a:solidFill>
              </a:rPr>
              <a:t>Lebonnois</a:t>
            </a:r>
            <a:r>
              <a:rPr lang="fr-FR" sz="1600" dirty="0" smtClean="0">
                <a:solidFill>
                  <a:srgbClr val="FF0000"/>
                </a:solidFill>
              </a:rPr>
              <a:t> et al., 2010)</a:t>
            </a:r>
          </a:p>
          <a:p>
            <a:pPr lvl="1"/>
            <a:r>
              <a:rPr lang="fr-FR" sz="1400" dirty="0">
                <a:solidFill>
                  <a:srgbClr val="000000"/>
                </a:solidFill>
              </a:rPr>
              <a:t>s</a:t>
            </a:r>
            <a:r>
              <a:rPr lang="fr-FR" sz="1400" dirty="0" smtClean="0">
                <a:solidFill>
                  <a:srgbClr val="000000"/>
                </a:solidFill>
              </a:rPr>
              <a:t>urface to 100 km (50 </a:t>
            </a:r>
            <a:r>
              <a:rPr lang="fr-FR" sz="1400" dirty="0" err="1" smtClean="0">
                <a:solidFill>
                  <a:srgbClr val="000000"/>
                </a:solidFill>
              </a:rPr>
              <a:t>levels</a:t>
            </a:r>
            <a:r>
              <a:rPr lang="fr-FR" sz="1400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fr-FR" sz="1400" dirty="0">
                <a:solidFill>
                  <a:schemeClr val="bg1"/>
                </a:solidFill>
              </a:rPr>
              <a:t>7.5° </a:t>
            </a:r>
            <a:r>
              <a:rPr lang="fr-FR" sz="1400" dirty="0" smtClean="0">
                <a:solidFill>
                  <a:schemeClr val="bg1"/>
                </a:solidFill>
              </a:rPr>
              <a:t>latitude </a:t>
            </a:r>
            <a:r>
              <a:rPr lang="fr-FR" sz="1400" dirty="0">
                <a:solidFill>
                  <a:schemeClr val="bg1"/>
                </a:solidFill>
              </a:rPr>
              <a:t>× 5.6° </a:t>
            </a:r>
            <a:r>
              <a:rPr lang="fr-FR" sz="1400" dirty="0" smtClean="0">
                <a:solidFill>
                  <a:schemeClr val="bg1"/>
                </a:solidFill>
              </a:rPr>
              <a:t>longitude</a:t>
            </a:r>
            <a:endParaRPr lang="fr-FR" sz="1400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fr-FR" sz="1400" dirty="0" smtClean="0">
              <a:solidFill>
                <a:srgbClr val="000000"/>
              </a:solidFill>
            </a:endParaRPr>
          </a:p>
          <a:p>
            <a:r>
              <a:rPr lang="fr-FR" sz="1600" dirty="0" err="1" smtClean="0">
                <a:solidFill>
                  <a:srgbClr val="FF0000"/>
                </a:solidFill>
              </a:rPr>
              <a:t>Coupled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photochemical</a:t>
            </a:r>
            <a:r>
              <a:rPr lang="fr-FR" sz="1600" dirty="0" smtClean="0">
                <a:solidFill>
                  <a:srgbClr val="FF0000"/>
                </a:solidFill>
              </a:rPr>
              <a:t> package</a:t>
            </a:r>
          </a:p>
          <a:p>
            <a:pPr lvl="1"/>
            <a:r>
              <a:rPr lang="fr-FR" sz="1400" dirty="0" err="1" smtClean="0">
                <a:solidFill>
                  <a:srgbClr val="000000"/>
                </a:solidFill>
              </a:rPr>
              <a:t>adapted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from</a:t>
            </a:r>
            <a:r>
              <a:rPr lang="fr-FR" sz="1400" dirty="0" smtClean="0">
                <a:solidFill>
                  <a:srgbClr val="000000"/>
                </a:solidFill>
              </a:rPr>
              <a:t> Mars </a:t>
            </a:r>
            <a:r>
              <a:rPr lang="fr-FR" sz="1400" dirty="0" err="1" smtClean="0">
                <a:solidFill>
                  <a:srgbClr val="000000"/>
                </a:solidFill>
              </a:rPr>
              <a:t>photochemical</a:t>
            </a:r>
            <a:r>
              <a:rPr lang="fr-FR" sz="1400" dirty="0" smtClean="0">
                <a:solidFill>
                  <a:srgbClr val="000000"/>
                </a:solidFill>
              </a:rPr>
              <a:t> model (Lefèvre et al., 2008)</a:t>
            </a:r>
          </a:p>
          <a:p>
            <a:pPr lvl="1"/>
            <a:r>
              <a:rPr lang="fr-FR" sz="1400" dirty="0" err="1" smtClean="0">
                <a:solidFill>
                  <a:srgbClr val="000000"/>
                </a:solidFill>
              </a:rPr>
              <a:t>comprehensive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chemistry</a:t>
            </a:r>
            <a:r>
              <a:rPr lang="fr-FR" sz="1400" dirty="0" smtClean="0">
                <a:solidFill>
                  <a:srgbClr val="000000"/>
                </a:solidFill>
              </a:rPr>
              <a:t> of </a:t>
            </a:r>
            <a:r>
              <a:rPr lang="fr-FR" sz="1400" dirty="0" err="1" smtClean="0">
                <a:solidFill>
                  <a:srgbClr val="000000"/>
                </a:solidFill>
              </a:rPr>
              <a:t>CO</a:t>
            </a:r>
            <a:r>
              <a:rPr lang="fr-FR" sz="1400" baseline="-25000" dirty="0" err="1" smtClean="0">
                <a:solidFill>
                  <a:srgbClr val="000000"/>
                </a:solidFill>
              </a:rPr>
              <a:t>x</a:t>
            </a:r>
            <a:r>
              <a:rPr lang="fr-FR" sz="1400" dirty="0" smtClean="0">
                <a:solidFill>
                  <a:srgbClr val="000000"/>
                </a:solidFill>
              </a:rPr>
              <a:t>, </a:t>
            </a:r>
            <a:r>
              <a:rPr lang="fr-FR" sz="1400" dirty="0" err="1" smtClean="0">
                <a:solidFill>
                  <a:srgbClr val="000000"/>
                </a:solidFill>
              </a:rPr>
              <a:t>HO</a:t>
            </a:r>
            <a:r>
              <a:rPr lang="fr-FR" sz="1400" baseline="-25000" dirty="0" err="1" smtClean="0">
                <a:solidFill>
                  <a:srgbClr val="000000"/>
                </a:solidFill>
              </a:rPr>
              <a:t>x</a:t>
            </a:r>
            <a:r>
              <a:rPr lang="fr-FR" sz="1400" dirty="0" smtClean="0">
                <a:solidFill>
                  <a:srgbClr val="000000"/>
                </a:solidFill>
              </a:rPr>
              <a:t>, </a:t>
            </a:r>
            <a:r>
              <a:rPr lang="fr-FR" sz="1400" dirty="0" err="1" smtClean="0">
                <a:solidFill>
                  <a:srgbClr val="000000"/>
                </a:solidFill>
              </a:rPr>
              <a:t>O</a:t>
            </a:r>
            <a:r>
              <a:rPr lang="fr-FR" sz="1400" baseline="-25000" dirty="0" err="1" smtClean="0">
                <a:solidFill>
                  <a:srgbClr val="000000"/>
                </a:solidFill>
              </a:rPr>
              <a:t>x</a:t>
            </a:r>
            <a:r>
              <a:rPr lang="fr-FR" sz="1400" dirty="0" smtClean="0">
                <a:solidFill>
                  <a:srgbClr val="000000"/>
                </a:solidFill>
              </a:rPr>
              <a:t>, </a:t>
            </a:r>
            <a:r>
              <a:rPr lang="fr-FR" sz="1400" dirty="0" err="1" smtClean="0">
                <a:solidFill>
                  <a:srgbClr val="000000"/>
                </a:solidFill>
              </a:rPr>
              <a:t>S</a:t>
            </a:r>
            <a:r>
              <a:rPr lang="fr-FR" sz="1400" baseline="-25000" dirty="0" err="1" smtClean="0">
                <a:solidFill>
                  <a:srgbClr val="000000"/>
                </a:solidFill>
              </a:rPr>
              <a:t>x</a:t>
            </a:r>
            <a:r>
              <a:rPr lang="fr-FR" sz="1400" dirty="0" smtClean="0">
                <a:solidFill>
                  <a:srgbClr val="000000"/>
                </a:solidFill>
              </a:rPr>
              <a:t>, </a:t>
            </a:r>
            <a:r>
              <a:rPr lang="fr-FR" sz="1400" dirty="0" err="1" smtClean="0">
                <a:solidFill>
                  <a:srgbClr val="000000"/>
                </a:solidFill>
              </a:rPr>
              <a:t>Cl</a:t>
            </a:r>
            <a:r>
              <a:rPr lang="fr-FR" sz="1400" baseline="-25000" dirty="0" err="1" smtClean="0">
                <a:solidFill>
                  <a:srgbClr val="000000"/>
                </a:solidFill>
              </a:rPr>
              <a:t>x</a:t>
            </a:r>
            <a:endParaRPr lang="fr-FR" sz="1400" baseline="-25000" dirty="0" smtClean="0">
              <a:solidFill>
                <a:srgbClr val="000000"/>
              </a:solidFill>
            </a:endParaRPr>
          </a:p>
          <a:p>
            <a:pPr lvl="1"/>
            <a:r>
              <a:rPr lang="fr-FR" sz="1400" dirty="0">
                <a:solidFill>
                  <a:srgbClr val="000000"/>
                </a:solidFill>
              </a:rPr>
              <a:t>35 </a:t>
            </a:r>
            <a:r>
              <a:rPr lang="fr-FR" sz="1400" dirty="0" err="1">
                <a:solidFill>
                  <a:srgbClr val="000000"/>
                </a:solidFill>
              </a:rPr>
              <a:t>chemical</a:t>
            </a:r>
            <a:r>
              <a:rPr lang="fr-FR" sz="1400" dirty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species</a:t>
            </a:r>
            <a:endParaRPr lang="fr-FR" sz="1400" baseline="-25000" dirty="0" smtClean="0">
              <a:solidFill>
                <a:srgbClr val="000000"/>
              </a:solidFill>
            </a:endParaRPr>
          </a:p>
          <a:p>
            <a:pPr lvl="1"/>
            <a:r>
              <a:rPr lang="fr-FR" sz="1400" dirty="0" smtClean="0">
                <a:solidFill>
                  <a:srgbClr val="000000"/>
                </a:solidFill>
              </a:rPr>
              <a:t>no </a:t>
            </a:r>
            <a:r>
              <a:rPr lang="fr-FR" sz="1400" dirty="0" err="1" smtClean="0">
                <a:solidFill>
                  <a:srgbClr val="000000"/>
                </a:solidFill>
              </a:rPr>
              <a:t>thermochemistry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yet</a:t>
            </a:r>
            <a:r>
              <a:rPr lang="fr-FR" sz="1400" dirty="0" smtClean="0">
                <a:solidFill>
                  <a:srgbClr val="000000"/>
                </a:solidFill>
              </a:rPr>
              <a:t> (</a:t>
            </a:r>
            <a:r>
              <a:rPr lang="fr-FR" sz="1400" dirty="0" err="1" smtClean="0">
                <a:solidFill>
                  <a:srgbClr val="000000"/>
                </a:solidFill>
              </a:rPr>
              <a:t>except</a:t>
            </a:r>
            <a:r>
              <a:rPr lang="fr-FR" sz="1400" dirty="0" smtClean="0">
                <a:solidFill>
                  <a:srgbClr val="000000"/>
                </a:solidFill>
              </a:rPr>
              <a:t> H</a:t>
            </a:r>
            <a:r>
              <a:rPr lang="fr-FR" sz="1400" baseline="-25000" dirty="0" smtClean="0">
                <a:solidFill>
                  <a:srgbClr val="000000"/>
                </a:solidFill>
              </a:rPr>
              <a:t>2</a:t>
            </a:r>
            <a:r>
              <a:rPr lang="fr-FR" sz="1400" dirty="0" smtClean="0">
                <a:solidFill>
                  <a:srgbClr val="000000"/>
                </a:solidFill>
              </a:rPr>
              <a:t>SO</a:t>
            </a:r>
            <a:r>
              <a:rPr lang="fr-FR" sz="1400" baseline="-25000" dirty="0" smtClean="0">
                <a:solidFill>
                  <a:srgbClr val="000000"/>
                </a:solidFill>
              </a:rPr>
              <a:t>4</a:t>
            </a:r>
            <a:r>
              <a:rPr lang="fr-FR" sz="1400" dirty="0" smtClean="0">
                <a:solidFill>
                  <a:srgbClr val="000000"/>
                </a:solidFill>
              </a:rPr>
              <a:t> dissociation)</a:t>
            </a:r>
          </a:p>
          <a:p>
            <a:endParaRPr lang="fr-FR" sz="1600" dirty="0" smtClean="0">
              <a:solidFill>
                <a:srgbClr val="FF0000"/>
              </a:solidFill>
            </a:endParaRPr>
          </a:p>
          <a:p>
            <a:r>
              <a:rPr lang="fr-FR" sz="1600" dirty="0" smtClean="0">
                <a:solidFill>
                  <a:srgbClr val="FF0000"/>
                </a:solidFill>
              </a:rPr>
              <a:t>Cloud model</a:t>
            </a:r>
          </a:p>
          <a:p>
            <a:pPr lvl="1"/>
            <a:r>
              <a:rPr lang="fr-FR" sz="1400" dirty="0">
                <a:solidFill>
                  <a:schemeClr val="bg1"/>
                </a:solidFill>
              </a:rPr>
              <a:t>H</a:t>
            </a:r>
            <a:r>
              <a:rPr lang="fr-FR" sz="1400" baseline="-25000" dirty="0">
                <a:solidFill>
                  <a:schemeClr val="bg1"/>
                </a:solidFill>
              </a:rPr>
              <a:t>2</a:t>
            </a:r>
            <a:r>
              <a:rPr lang="fr-FR" sz="1400" dirty="0">
                <a:solidFill>
                  <a:schemeClr val="bg1"/>
                </a:solidFill>
              </a:rPr>
              <a:t>SO</a:t>
            </a:r>
            <a:r>
              <a:rPr lang="fr-FR" sz="1400" baseline="-25000" dirty="0">
                <a:solidFill>
                  <a:schemeClr val="bg1"/>
                </a:solidFill>
              </a:rPr>
              <a:t>4</a:t>
            </a:r>
            <a:r>
              <a:rPr lang="fr-FR" sz="1400" dirty="0">
                <a:solidFill>
                  <a:schemeClr val="bg1"/>
                </a:solidFill>
              </a:rPr>
              <a:t>-H</a:t>
            </a:r>
            <a:r>
              <a:rPr lang="fr-FR" sz="1400" baseline="-25000" dirty="0">
                <a:solidFill>
                  <a:schemeClr val="bg1"/>
                </a:solidFill>
              </a:rPr>
              <a:t>2</a:t>
            </a:r>
            <a:r>
              <a:rPr lang="fr-FR" sz="1400" dirty="0">
                <a:solidFill>
                  <a:schemeClr val="bg1"/>
                </a:solidFill>
              </a:rPr>
              <a:t>O </a:t>
            </a:r>
            <a:r>
              <a:rPr lang="fr-FR" sz="1400" dirty="0" err="1">
                <a:solidFill>
                  <a:schemeClr val="bg1"/>
                </a:solidFill>
              </a:rPr>
              <a:t>aerosols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at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equilibrium</a:t>
            </a:r>
            <a:r>
              <a:rPr lang="fr-FR" sz="1400" dirty="0" smtClean="0">
                <a:solidFill>
                  <a:schemeClr val="bg1"/>
                </a:solidFill>
              </a:rPr>
              <a:t>, </a:t>
            </a:r>
            <a:r>
              <a:rPr lang="fr-FR" sz="1400" dirty="0" smtClean="0">
                <a:solidFill>
                  <a:srgbClr val="000000"/>
                </a:solidFill>
              </a:rPr>
              <a:t>3 modes, </a:t>
            </a:r>
            <a:r>
              <a:rPr lang="fr-FR" sz="1400" dirty="0" err="1" smtClean="0">
                <a:solidFill>
                  <a:srgbClr val="000000"/>
                </a:solidFill>
              </a:rPr>
              <a:t>fixed</a:t>
            </a:r>
            <a:r>
              <a:rPr lang="fr-FR" sz="1400" dirty="0" smtClean="0">
                <a:solidFill>
                  <a:srgbClr val="000000"/>
                </a:solidFill>
              </a:rPr>
              <a:t> radius (</a:t>
            </a:r>
            <a:r>
              <a:rPr lang="fr-FR" sz="1400" dirty="0" err="1" smtClean="0">
                <a:solidFill>
                  <a:srgbClr val="000000"/>
                </a:solidFill>
              </a:rPr>
              <a:t>Knollenberg</a:t>
            </a:r>
            <a:r>
              <a:rPr lang="fr-FR" sz="1400" dirty="0" smtClean="0">
                <a:solidFill>
                  <a:srgbClr val="000000"/>
                </a:solidFill>
              </a:rPr>
              <a:t> and </a:t>
            </a:r>
            <a:r>
              <a:rPr lang="fr-FR" sz="1400" dirty="0" err="1" smtClean="0">
                <a:solidFill>
                  <a:srgbClr val="000000"/>
                </a:solidFill>
              </a:rPr>
              <a:t>Hunten</a:t>
            </a:r>
            <a:r>
              <a:rPr lang="fr-FR" sz="1400" dirty="0" smtClean="0">
                <a:solidFill>
                  <a:srgbClr val="000000"/>
                </a:solidFill>
              </a:rPr>
              <a:t>, 1980)</a:t>
            </a:r>
          </a:p>
          <a:p>
            <a:pPr lvl="1"/>
            <a:r>
              <a:rPr lang="fr-FR" sz="1400" dirty="0">
                <a:solidFill>
                  <a:srgbClr val="000000"/>
                </a:solidFill>
              </a:rPr>
              <a:t>i</a:t>
            </a:r>
            <a:r>
              <a:rPr lang="fr-FR" sz="1400" dirty="0" smtClean="0">
                <a:solidFill>
                  <a:srgbClr val="000000"/>
                </a:solidFill>
              </a:rPr>
              <a:t>nput: p, </a:t>
            </a:r>
            <a:r>
              <a:rPr lang="fr-FR" sz="1400" dirty="0" err="1" smtClean="0">
                <a:solidFill>
                  <a:srgbClr val="000000"/>
                </a:solidFill>
              </a:rPr>
              <a:t>T</a:t>
            </a:r>
            <a:r>
              <a:rPr lang="fr-FR" sz="1400" dirty="0" smtClean="0">
                <a:solidFill>
                  <a:srgbClr val="000000"/>
                </a:solidFill>
              </a:rPr>
              <a:t>, H</a:t>
            </a:r>
            <a:r>
              <a:rPr lang="fr-FR" sz="1400" baseline="-25000" dirty="0" smtClean="0">
                <a:solidFill>
                  <a:srgbClr val="000000"/>
                </a:solidFill>
              </a:rPr>
              <a:t>2</a:t>
            </a:r>
            <a:r>
              <a:rPr lang="fr-FR" sz="1400" dirty="0" smtClean="0">
                <a:solidFill>
                  <a:srgbClr val="000000"/>
                </a:solidFill>
              </a:rPr>
              <a:t>O, H</a:t>
            </a:r>
            <a:r>
              <a:rPr lang="fr-FR" sz="1400" baseline="-25000" dirty="0" smtClean="0">
                <a:solidFill>
                  <a:srgbClr val="000000"/>
                </a:solidFill>
              </a:rPr>
              <a:t>2</a:t>
            </a:r>
            <a:r>
              <a:rPr lang="fr-FR" sz="1400" dirty="0" smtClean="0">
                <a:solidFill>
                  <a:srgbClr val="000000"/>
                </a:solidFill>
              </a:rPr>
              <a:t>SO</a:t>
            </a:r>
            <a:r>
              <a:rPr lang="fr-FR" sz="1400" baseline="-25000" dirty="0" smtClean="0">
                <a:solidFill>
                  <a:srgbClr val="000000"/>
                </a:solidFill>
              </a:rPr>
              <a:t>4</a:t>
            </a:r>
          </a:p>
          <a:p>
            <a:pPr lvl="1"/>
            <a:r>
              <a:rPr lang="fr-FR" sz="1400" dirty="0">
                <a:solidFill>
                  <a:srgbClr val="000000"/>
                </a:solidFill>
              </a:rPr>
              <a:t>o</a:t>
            </a:r>
            <a:r>
              <a:rPr lang="fr-FR" sz="1400" dirty="0" smtClean="0">
                <a:solidFill>
                  <a:srgbClr val="000000"/>
                </a:solidFill>
              </a:rPr>
              <a:t>utput: </a:t>
            </a:r>
            <a:r>
              <a:rPr lang="fr-FR" sz="1400" dirty="0" err="1" smtClean="0">
                <a:solidFill>
                  <a:srgbClr val="000000"/>
                </a:solidFill>
              </a:rPr>
              <a:t>aerosol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number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density</a:t>
            </a:r>
            <a:r>
              <a:rPr lang="fr-FR" sz="1400" dirty="0" smtClean="0">
                <a:solidFill>
                  <a:srgbClr val="000000"/>
                </a:solidFill>
              </a:rPr>
              <a:t>, composition, </a:t>
            </a:r>
            <a:r>
              <a:rPr lang="fr-FR" sz="1400" dirty="0" err="1" smtClean="0">
                <a:solidFill>
                  <a:srgbClr val="000000"/>
                </a:solidFill>
              </a:rPr>
              <a:t>sedimentation</a:t>
            </a:r>
            <a:r>
              <a:rPr lang="fr-FR" sz="1400" dirty="0" smtClean="0">
                <a:solidFill>
                  <a:srgbClr val="000000"/>
                </a:solidFill>
              </a:rPr>
              <a:t> rate </a:t>
            </a:r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282" y="1839122"/>
            <a:ext cx="4088117" cy="287038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397260" y="4709502"/>
            <a:ext cx="33946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>
                <a:solidFill>
                  <a:srgbClr val="000000"/>
                </a:solidFill>
              </a:rPr>
              <a:t>Z</a:t>
            </a:r>
            <a:r>
              <a:rPr lang="fr-FR" sz="1100" dirty="0" smtClean="0">
                <a:solidFill>
                  <a:srgbClr val="000000"/>
                </a:solidFill>
              </a:rPr>
              <a:t>onal </a:t>
            </a:r>
            <a:r>
              <a:rPr lang="fr-FR" sz="1100" dirty="0" err="1" smtClean="0">
                <a:solidFill>
                  <a:srgbClr val="000000"/>
                </a:solidFill>
              </a:rPr>
              <a:t>wind</a:t>
            </a:r>
            <a:r>
              <a:rPr lang="fr-FR" sz="1100" dirty="0" smtClean="0">
                <a:solidFill>
                  <a:srgbClr val="000000"/>
                </a:solidFill>
              </a:rPr>
              <a:t> (m.s</a:t>
            </a:r>
            <a:r>
              <a:rPr lang="fr-FR" sz="1100" baseline="30000" dirty="0" smtClean="0">
                <a:solidFill>
                  <a:srgbClr val="000000"/>
                </a:solidFill>
              </a:rPr>
              <a:t>-1</a:t>
            </a:r>
            <a:r>
              <a:rPr lang="fr-FR" sz="1100" dirty="0" smtClean="0">
                <a:solidFill>
                  <a:srgbClr val="000000"/>
                </a:solidFill>
              </a:rPr>
              <a:t>) and </a:t>
            </a:r>
            <a:r>
              <a:rPr lang="fr-FR" sz="1100" dirty="0" err="1" smtClean="0">
                <a:solidFill>
                  <a:srgbClr val="000000"/>
                </a:solidFill>
              </a:rPr>
              <a:t>meridional</a:t>
            </a:r>
            <a:r>
              <a:rPr lang="fr-FR" sz="1100" dirty="0" smtClean="0">
                <a:solidFill>
                  <a:srgbClr val="000000"/>
                </a:solidFill>
              </a:rPr>
              <a:t> </a:t>
            </a:r>
            <a:r>
              <a:rPr lang="fr-FR" sz="1100" dirty="0" err="1" smtClean="0">
                <a:solidFill>
                  <a:srgbClr val="000000"/>
                </a:solidFill>
              </a:rPr>
              <a:t>stream</a:t>
            </a:r>
            <a:r>
              <a:rPr lang="fr-FR" sz="1100" dirty="0" smtClean="0">
                <a:solidFill>
                  <a:srgbClr val="000000"/>
                </a:solidFill>
              </a:rPr>
              <a:t> </a:t>
            </a:r>
            <a:r>
              <a:rPr lang="fr-FR" sz="1100" dirty="0" err="1" smtClean="0">
                <a:solidFill>
                  <a:srgbClr val="000000"/>
                </a:solidFill>
              </a:rPr>
              <a:t>function</a:t>
            </a:r>
            <a:r>
              <a:rPr lang="fr-FR" sz="1100" dirty="0" smtClean="0">
                <a:solidFill>
                  <a:srgbClr val="000000"/>
                </a:solidFill>
              </a:rPr>
              <a:t> (10</a:t>
            </a:r>
            <a:r>
              <a:rPr lang="fr-FR" sz="1100" baseline="30000" dirty="0" smtClean="0">
                <a:solidFill>
                  <a:srgbClr val="000000"/>
                </a:solidFill>
              </a:rPr>
              <a:t>9</a:t>
            </a:r>
            <a:r>
              <a:rPr lang="fr-FR" sz="1100" dirty="0" smtClean="0">
                <a:solidFill>
                  <a:srgbClr val="000000"/>
                </a:solidFill>
              </a:rPr>
              <a:t> kg.s</a:t>
            </a:r>
            <a:r>
              <a:rPr lang="fr-FR" sz="1100" baseline="30000" dirty="0" smtClean="0">
                <a:solidFill>
                  <a:srgbClr val="000000"/>
                </a:solidFill>
              </a:rPr>
              <a:t>-1</a:t>
            </a:r>
            <a:r>
              <a:rPr lang="fr-FR" sz="1100" dirty="0" smtClean="0">
                <a:solidFill>
                  <a:srgbClr val="000000"/>
                </a:solidFill>
              </a:rPr>
              <a:t>) </a:t>
            </a:r>
            <a:r>
              <a:rPr lang="fr-FR" sz="1100" dirty="0" err="1" smtClean="0">
                <a:solidFill>
                  <a:srgbClr val="000000"/>
                </a:solidFill>
              </a:rPr>
              <a:t>simulated</a:t>
            </a:r>
            <a:r>
              <a:rPr lang="fr-FR" sz="1100" dirty="0" smtClean="0">
                <a:solidFill>
                  <a:srgbClr val="000000"/>
                </a:solidFill>
              </a:rPr>
              <a:t> by the LMD </a:t>
            </a:r>
            <a:r>
              <a:rPr lang="fr-FR" sz="1100" dirty="0" err="1" smtClean="0">
                <a:solidFill>
                  <a:srgbClr val="000000"/>
                </a:solidFill>
              </a:rPr>
              <a:t>general</a:t>
            </a:r>
            <a:r>
              <a:rPr lang="fr-FR" sz="1100" dirty="0" smtClean="0">
                <a:solidFill>
                  <a:srgbClr val="000000"/>
                </a:solidFill>
              </a:rPr>
              <a:t> circulation model (</a:t>
            </a:r>
            <a:r>
              <a:rPr lang="fr-FR" sz="1100" dirty="0" err="1" smtClean="0">
                <a:solidFill>
                  <a:srgbClr val="000000"/>
                </a:solidFill>
              </a:rPr>
              <a:t>Lebonnois</a:t>
            </a:r>
            <a:r>
              <a:rPr lang="fr-FR" sz="1100" dirty="0" smtClean="0">
                <a:solidFill>
                  <a:srgbClr val="000000"/>
                </a:solidFill>
              </a:rPr>
              <a:t> et al., </a:t>
            </a:r>
            <a:r>
              <a:rPr lang="fr-FR" sz="1100" dirty="0" err="1" smtClean="0">
                <a:solidFill>
                  <a:srgbClr val="000000"/>
                </a:solidFill>
              </a:rPr>
              <a:t>submitted</a:t>
            </a:r>
            <a:r>
              <a:rPr lang="fr-FR" sz="1100" dirty="0" smtClean="0">
                <a:solidFill>
                  <a:srgbClr val="000000"/>
                </a:solidFill>
              </a:rPr>
              <a:t>).</a:t>
            </a:r>
            <a:endParaRPr lang="fr-F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1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6361"/>
            <a:ext cx="8229600" cy="674611"/>
          </a:xfrm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rgbClr val="FF0000"/>
                </a:solidFill>
              </a:rPr>
              <a:t>Cloud model </a:t>
            </a:r>
            <a:r>
              <a:rPr lang="fr-FR" sz="3200" dirty="0" err="1" smtClean="0">
                <a:solidFill>
                  <a:srgbClr val="FF0000"/>
                </a:solidFill>
              </a:rPr>
              <a:t>results</a:t>
            </a:r>
            <a:endParaRPr lang="fr-FR" sz="3200" dirty="0">
              <a:solidFill>
                <a:srgbClr val="FF0000"/>
              </a:solidFill>
            </a:endParaRPr>
          </a:p>
        </p:txBody>
      </p:sp>
      <p:pic>
        <p:nvPicPr>
          <p:cNvPr id="4" name="Image 3" descr="NBRTOTtot_lat_alt_Test25_par_305_39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9"/>
          <a:stretch/>
        </p:blipFill>
        <p:spPr>
          <a:xfrm>
            <a:off x="163906" y="1658526"/>
            <a:ext cx="4480499" cy="328861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00421" y="1319972"/>
            <a:ext cx="2713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rgbClr val="FF0000"/>
                </a:solidFill>
              </a:rPr>
              <a:t>Aerosol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number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density</a:t>
            </a:r>
            <a:r>
              <a:rPr lang="fr-FR" sz="1600" dirty="0" smtClean="0">
                <a:solidFill>
                  <a:srgbClr val="FF0000"/>
                </a:solidFill>
              </a:rPr>
              <a:t> (cm</a:t>
            </a:r>
            <a:r>
              <a:rPr lang="fr-FR" sz="1600" baseline="30000" dirty="0" smtClean="0">
                <a:solidFill>
                  <a:srgbClr val="FF0000"/>
                </a:solidFill>
              </a:rPr>
              <a:t>-3</a:t>
            </a:r>
            <a:r>
              <a:rPr lang="fr-FR" sz="1600" dirty="0" smtClean="0">
                <a:solidFill>
                  <a:srgbClr val="FF0000"/>
                </a:solidFill>
              </a:rPr>
              <a:t>)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20072" y="1319972"/>
            <a:ext cx="3001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rgbClr val="FF0000"/>
                </a:solidFill>
              </a:rPr>
              <a:t>Aerosol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acidity</a:t>
            </a:r>
            <a:r>
              <a:rPr lang="fr-FR" sz="1600" dirty="0" smtClean="0">
                <a:solidFill>
                  <a:srgbClr val="FF0000"/>
                </a:solidFill>
              </a:rPr>
              <a:t> (%H</a:t>
            </a:r>
            <a:r>
              <a:rPr lang="fr-FR" sz="1600" baseline="-25000" dirty="0" smtClean="0">
                <a:solidFill>
                  <a:srgbClr val="FF0000"/>
                </a:solidFill>
              </a:rPr>
              <a:t>2</a:t>
            </a:r>
            <a:r>
              <a:rPr lang="fr-FR" sz="1600" dirty="0" smtClean="0">
                <a:solidFill>
                  <a:srgbClr val="FF0000"/>
                </a:solidFill>
              </a:rPr>
              <a:t>SO</a:t>
            </a:r>
            <a:r>
              <a:rPr lang="fr-FR" sz="1600" baseline="-25000" dirty="0" smtClean="0">
                <a:solidFill>
                  <a:srgbClr val="FF0000"/>
                </a:solidFill>
              </a:rPr>
              <a:t>4</a:t>
            </a:r>
            <a:r>
              <a:rPr lang="fr-FR" sz="1600" dirty="0" smtClean="0">
                <a:solidFill>
                  <a:srgbClr val="FF0000"/>
                </a:solidFill>
              </a:rPr>
              <a:t>) </a:t>
            </a:r>
            <a:r>
              <a:rPr lang="fr-FR" sz="1600" dirty="0" err="1" smtClean="0">
                <a:solidFill>
                  <a:srgbClr val="FF0000"/>
                </a:solidFill>
              </a:rPr>
              <a:t>at</a:t>
            </a:r>
            <a:r>
              <a:rPr lang="fr-FR" sz="1600" dirty="0" smtClean="0">
                <a:solidFill>
                  <a:srgbClr val="FF0000"/>
                </a:solidFill>
              </a:rPr>
              <a:t> 68 km 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411760" y="3429000"/>
            <a:ext cx="576064" cy="144016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dirty="0"/>
              <a:t>m</a:t>
            </a:r>
            <a:r>
              <a:rPr lang="fr-FR" sz="800" dirty="0" smtClean="0"/>
              <a:t>ode 1</a:t>
            </a:r>
            <a:endParaRPr lang="fr-FR" sz="8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2411760" y="3789040"/>
            <a:ext cx="684160" cy="144016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dirty="0"/>
              <a:t>m</a:t>
            </a:r>
            <a:r>
              <a:rPr lang="fr-FR" sz="800" dirty="0" smtClean="0"/>
              <a:t>ode 1 + 2</a:t>
            </a:r>
            <a:endParaRPr lang="fr-FR" sz="8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2411760" y="4195066"/>
            <a:ext cx="684160" cy="144016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00" dirty="0"/>
              <a:t>m</a:t>
            </a:r>
            <a:r>
              <a:rPr lang="fr-FR" sz="800" dirty="0" smtClean="0"/>
              <a:t>ode 1 + 2</a:t>
            </a:r>
            <a:endParaRPr lang="fr-FR" sz="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256287" y="5517232"/>
            <a:ext cx="80842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 err="1">
                <a:solidFill>
                  <a:srgbClr val="000000"/>
                </a:solidFill>
              </a:rPr>
              <a:t>N</a:t>
            </a:r>
            <a:r>
              <a:rPr lang="fr-FR" sz="1400" dirty="0" err="1" smtClean="0">
                <a:solidFill>
                  <a:srgbClr val="000000"/>
                </a:solidFill>
              </a:rPr>
              <a:t>umber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densities</a:t>
            </a:r>
            <a:r>
              <a:rPr lang="fr-FR" sz="1400" dirty="0" smtClean="0">
                <a:solidFill>
                  <a:srgbClr val="000000"/>
                </a:solidFill>
              </a:rPr>
              <a:t> of modes 1 and 2 in line </a:t>
            </a:r>
            <a:r>
              <a:rPr lang="fr-FR" sz="1400" dirty="0" err="1" smtClean="0">
                <a:solidFill>
                  <a:srgbClr val="000000"/>
                </a:solidFill>
              </a:rPr>
              <a:t>with</a:t>
            </a:r>
            <a:r>
              <a:rPr lang="fr-FR" sz="1400" dirty="0" smtClean="0">
                <a:solidFill>
                  <a:srgbClr val="000000"/>
                </a:solidFill>
              </a:rPr>
              <a:t> Pioneer/LCPS (</a:t>
            </a:r>
            <a:r>
              <a:rPr lang="fr-FR" sz="1400" i="1" dirty="0" err="1" smtClean="0">
                <a:solidFill>
                  <a:srgbClr val="000000"/>
                </a:solidFill>
              </a:rPr>
              <a:t>Knollenberg</a:t>
            </a:r>
            <a:r>
              <a:rPr lang="fr-FR" sz="1400" i="1" dirty="0" smtClean="0">
                <a:solidFill>
                  <a:srgbClr val="000000"/>
                </a:solidFill>
              </a:rPr>
              <a:t> and </a:t>
            </a:r>
            <a:r>
              <a:rPr lang="fr-FR" sz="1400" i="1" dirty="0" err="1" smtClean="0">
                <a:solidFill>
                  <a:srgbClr val="000000"/>
                </a:solidFill>
              </a:rPr>
              <a:t>Hunten</a:t>
            </a:r>
            <a:r>
              <a:rPr lang="fr-FR" sz="1400" dirty="0" smtClean="0">
                <a:solidFill>
                  <a:srgbClr val="000000"/>
                </a:solidFill>
              </a:rPr>
              <a:t>, 1980)</a:t>
            </a:r>
          </a:p>
          <a:p>
            <a:pPr marL="285750" indent="-285750">
              <a:buFont typeface="Arial"/>
              <a:buChar char="•"/>
            </a:pPr>
            <a:r>
              <a:rPr lang="fr-FR" sz="1400" dirty="0" err="1" smtClean="0">
                <a:solidFill>
                  <a:srgbClr val="000000"/>
                </a:solidFill>
              </a:rPr>
              <a:t>Lack</a:t>
            </a:r>
            <a:r>
              <a:rPr lang="fr-FR" sz="1400" dirty="0" smtClean="0">
                <a:solidFill>
                  <a:srgbClr val="000000"/>
                </a:solidFill>
              </a:rPr>
              <a:t> of large </a:t>
            </a:r>
            <a:r>
              <a:rPr lang="fr-FR" sz="1400" dirty="0" err="1" smtClean="0">
                <a:solidFill>
                  <a:srgbClr val="000000"/>
                </a:solidFill>
              </a:rPr>
              <a:t>particles</a:t>
            </a:r>
            <a:r>
              <a:rPr lang="fr-FR" sz="1400" dirty="0" smtClean="0">
                <a:solidFill>
                  <a:srgbClr val="000000"/>
                </a:solidFill>
              </a:rPr>
              <a:t> (mode 3) : </a:t>
            </a:r>
            <a:r>
              <a:rPr lang="fr-FR" sz="1400" dirty="0" err="1" smtClean="0">
                <a:solidFill>
                  <a:srgbClr val="000000"/>
                </a:solidFill>
              </a:rPr>
              <a:t>only</a:t>
            </a:r>
            <a:r>
              <a:rPr lang="fr-FR" sz="1400" dirty="0" smtClean="0">
                <a:solidFill>
                  <a:srgbClr val="000000"/>
                </a:solidFill>
              </a:rPr>
              <a:t> 1 cm</a:t>
            </a:r>
            <a:r>
              <a:rPr lang="fr-FR" sz="1400" baseline="30000" dirty="0" smtClean="0">
                <a:solidFill>
                  <a:srgbClr val="000000"/>
                </a:solidFill>
              </a:rPr>
              <a:t>-3</a:t>
            </a:r>
          </a:p>
          <a:p>
            <a:pPr marL="285750" indent="-285750">
              <a:buFont typeface="Arial"/>
              <a:buChar char="•"/>
            </a:pPr>
            <a:r>
              <a:rPr lang="fr-FR" sz="1400" dirty="0" err="1" smtClean="0">
                <a:solidFill>
                  <a:srgbClr val="000000"/>
                </a:solidFill>
              </a:rPr>
              <a:t>Aerosol</a:t>
            </a:r>
            <a:r>
              <a:rPr lang="fr-FR" sz="1400" dirty="0" smtClean="0">
                <a:solidFill>
                  <a:srgbClr val="000000"/>
                </a:solidFill>
              </a:rPr>
              <a:t> composition in good agreement </a:t>
            </a:r>
            <a:r>
              <a:rPr lang="fr-FR" sz="1400" dirty="0" err="1" smtClean="0">
                <a:solidFill>
                  <a:srgbClr val="000000"/>
                </a:solidFill>
              </a:rPr>
              <a:t>with</a:t>
            </a:r>
            <a:r>
              <a:rPr lang="fr-FR" sz="1400" dirty="0" smtClean="0">
                <a:solidFill>
                  <a:srgbClr val="000000"/>
                </a:solidFill>
              </a:rPr>
              <a:t> VIRTIS-H </a:t>
            </a:r>
            <a:r>
              <a:rPr lang="fr-FR" sz="1400" dirty="0" err="1" smtClean="0">
                <a:solidFill>
                  <a:srgbClr val="000000"/>
                </a:solidFill>
              </a:rPr>
              <a:t>measurements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around</a:t>
            </a:r>
            <a:r>
              <a:rPr lang="fr-FR" sz="1400" dirty="0" smtClean="0">
                <a:solidFill>
                  <a:srgbClr val="000000"/>
                </a:solidFill>
              </a:rPr>
              <a:t> 68 km (</a:t>
            </a:r>
            <a:r>
              <a:rPr lang="fr-FR" sz="1400" i="1" dirty="0" err="1" smtClean="0">
                <a:solidFill>
                  <a:srgbClr val="000000"/>
                </a:solidFill>
              </a:rPr>
              <a:t>Cottini</a:t>
            </a:r>
            <a:r>
              <a:rPr lang="fr-FR" sz="1400" i="1" dirty="0">
                <a:solidFill>
                  <a:srgbClr val="000000"/>
                </a:solidFill>
              </a:rPr>
              <a:t> </a:t>
            </a:r>
            <a:r>
              <a:rPr lang="fr-FR" sz="1400" i="1" dirty="0" smtClean="0">
                <a:solidFill>
                  <a:srgbClr val="000000"/>
                </a:solidFill>
              </a:rPr>
              <a:t>et al</a:t>
            </a:r>
            <a:r>
              <a:rPr lang="fr-FR" sz="1400" dirty="0" smtClean="0">
                <a:solidFill>
                  <a:srgbClr val="000000"/>
                </a:solidFill>
              </a:rPr>
              <a:t>., 2012)</a:t>
            </a:r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/>
          <a:srcRect l="3016" b="4045"/>
          <a:stretch/>
        </p:blipFill>
        <p:spPr>
          <a:xfrm>
            <a:off x="4932040" y="2082019"/>
            <a:ext cx="4049439" cy="199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0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1348"/>
            <a:ext cx="8229600" cy="526746"/>
          </a:xfrm>
        </p:spPr>
        <p:txBody>
          <a:bodyPr>
            <a:noAutofit/>
          </a:bodyPr>
          <a:lstStyle/>
          <a:p>
            <a:r>
              <a:rPr lang="fr-FR" sz="2800" dirty="0" err="1" smtClean="0">
                <a:solidFill>
                  <a:srgbClr val="FF0000"/>
                </a:solidFill>
              </a:rPr>
              <a:t>Gas</a:t>
            </a:r>
            <a:r>
              <a:rPr lang="fr-FR" sz="2800" dirty="0" smtClean="0">
                <a:solidFill>
                  <a:srgbClr val="FF0000"/>
                </a:solidFill>
              </a:rPr>
              <a:t>-phase H</a:t>
            </a:r>
            <a:r>
              <a:rPr lang="fr-FR" sz="2800" baseline="-25000" dirty="0" smtClean="0">
                <a:solidFill>
                  <a:srgbClr val="FF0000"/>
                </a:solidFill>
              </a:rPr>
              <a:t>2</a:t>
            </a:r>
            <a:r>
              <a:rPr lang="fr-FR" sz="2800" dirty="0" smtClean="0">
                <a:solidFill>
                  <a:srgbClr val="FF0000"/>
                </a:solidFill>
              </a:rPr>
              <a:t>O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4" name="Image 3" descr="H2O_lat_alt_Test25_par_320_3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90076"/>
            <a:ext cx="5127246" cy="4044263"/>
          </a:xfrm>
          <a:prstGeom prst="rect">
            <a:avLst/>
          </a:prstGeom>
        </p:spPr>
      </p:pic>
      <p:pic>
        <p:nvPicPr>
          <p:cNvPr id="6" name="Image 5" descr="H2OFedorova2008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016" y="1349333"/>
            <a:ext cx="2620942" cy="370034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267209" y="5159310"/>
            <a:ext cx="1998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SOIR/</a:t>
            </a:r>
            <a:r>
              <a:rPr lang="fr-FR" sz="1400" dirty="0" err="1" smtClean="0">
                <a:solidFill>
                  <a:srgbClr val="000000"/>
                </a:solidFill>
              </a:rPr>
              <a:t>VEx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measurements</a:t>
            </a:r>
            <a:endParaRPr lang="fr-FR" sz="1400" dirty="0" smtClean="0">
              <a:solidFill>
                <a:srgbClr val="000000"/>
              </a:solidFill>
            </a:endParaRPr>
          </a:p>
          <a:p>
            <a:r>
              <a:rPr lang="fr-FR" sz="1400" dirty="0" smtClean="0">
                <a:solidFill>
                  <a:srgbClr val="000000"/>
                </a:solidFill>
              </a:rPr>
              <a:t>(</a:t>
            </a:r>
            <a:r>
              <a:rPr lang="fr-FR" sz="1400" i="1" dirty="0" err="1" smtClean="0">
                <a:solidFill>
                  <a:srgbClr val="000000"/>
                </a:solidFill>
              </a:rPr>
              <a:t>Fedorova</a:t>
            </a:r>
            <a:r>
              <a:rPr lang="fr-FR" sz="1400" i="1" dirty="0" smtClean="0">
                <a:solidFill>
                  <a:srgbClr val="000000"/>
                </a:solidFill>
              </a:rPr>
              <a:t> et al</a:t>
            </a:r>
            <a:r>
              <a:rPr lang="fr-FR" sz="1400" dirty="0" smtClean="0">
                <a:solidFill>
                  <a:srgbClr val="000000"/>
                </a:solidFill>
              </a:rPr>
              <a:t>., 2008)</a:t>
            </a:r>
            <a:endParaRPr lang="fr-FR" sz="1400" dirty="0">
              <a:solidFill>
                <a:srgbClr val="00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965410"/>
              </p:ext>
            </p:extLst>
          </p:nvPr>
        </p:nvGraphicFramePr>
        <p:xfrm>
          <a:off x="858197" y="5638172"/>
          <a:ext cx="4135325" cy="8534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663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9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3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/>
                        <a:t>Deep</a:t>
                      </a:r>
                      <a:r>
                        <a:rPr lang="fr-FR" sz="1100" dirty="0" smtClean="0"/>
                        <a:t> </a:t>
                      </a:r>
                      <a:r>
                        <a:rPr lang="fr-FR" sz="1100" dirty="0" err="1" smtClean="0"/>
                        <a:t>atmosphere</a:t>
                      </a:r>
                      <a:r>
                        <a:rPr lang="fr-FR" sz="1100" dirty="0" smtClean="0"/>
                        <a:t> SO</a:t>
                      </a:r>
                      <a:r>
                        <a:rPr lang="fr-FR" sz="1100" baseline="-25000" dirty="0" smtClean="0"/>
                        <a:t>2 </a:t>
                      </a:r>
                      <a:r>
                        <a:rPr lang="fr-FR" sz="1100" dirty="0" smtClean="0"/>
                        <a:t>(</a:t>
                      </a:r>
                      <a:r>
                        <a:rPr lang="fr-FR" sz="1100" dirty="0" err="1" smtClean="0"/>
                        <a:t>ppmv</a:t>
                      </a:r>
                      <a:r>
                        <a:rPr lang="fr-FR" sz="1100" dirty="0" smtClean="0"/>
                        <a:t>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100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30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15 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10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/>
                        <a:t>H</a:t>
                      </a:r>
                      <a:r>
                        <a:rPr lang="fr-FR" sz="1100" baseline="-25000" dirty="0" smtClean="0"/>
                        <a:t>2</a:t>
                      </a:r>
                      <a:r>
                        <a:rPr lang="fr-FR" sz="1100" dirty="0" smtClean="0"/>
                        <a:t>O </a:t>
                      </a:r>
                      <a:r>
                        <a:rPr lang="fr-FR" sz="1100" dirty="0" err="1" smtClean="0"/>
                        <a:t>above</a:t>
                      </a:r>
                      <a:r>
                        <a:rPr lang="fr-FR" sz="1100" dirty="0" smtClean="0"/>
                        <a:t> the </a:t>
                      </a:r>
                      <a:r>
                        <a:rPr lang="fr-FR" sz="1100" dirty="0" err="1" smtClean="0"/>
                        <a:t>clouds</a:t>
                      </a:r>
                      <a:r>
                        <a:rPr lang="fr-FR" sz="1100" dirty="0" smtClean="0"/>
                        <a:t> (</a:t>
                      </a:r>
                      <a:r>
                        <a:rPr lang="fr-FR" sz="1100" dirty="0" err="1" smtClean="0"/>
                        <a:t>ppmv</a:t>
                      </a:r>
                      <a:r>
                        <a:rPr lang="fr-FR" sz="1100" dirty="0" smtClean="0"/>
                        <a:t>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0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0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1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4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21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Impact of 100 </a:t>
            </a:r>
            <a:r>
              <a:rPr lang="fr-FR" sz="2400" dirty="0" err="1" smtClean="0">
                <a:solidFill>
                  <a:srgbClr val="FF0000"/>
                </a:solidFill>
              </a:rPr>
              <a:t>ppmv</a:t>
            </a:r>
            <a:r>
              <a:rPr lang="fr-FR" sz="2400" dirty="0" smtClean="0">
                <a:solidFill>
                  <a:srgbClr val="FF0000"/>
                </a:solidFill>
              </a:rPr>
              <a:t> of SO</a:t>
            </a:r>
            <a:r>
              <a:rPr lang="fr-FR" sz="2400" baseline="-25000" dirty="0" smtClean="0">
                <a:solidFill>
                  <a:srgbClr val="FF0000"/>
                </a:solidFill>
              </a:rPr>
              <a:t>2</a:t>
            </a:r>
            <a:r>
              <a:rPr lang="fr-FR" sz="2400" dirty="0" smtClean="0">
                <a:solidFill>
                  <a:srgbClr val="FF0000"/>
                </a:solidFill>
              </a:rPr>
              <a:t> in the </a:t>
            </a:r>
            <a:r>
              <a:rPr lang="fr-FR" sz="2400" dirty="0" err="1" smtClean="0">
                <a:solidFill>
                  <a:srgbClr val="FF0000"/>
                </a:solidFill>
              </a:rPr>
              <a:t>deep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err="1" smtClean="0">
                <a:solidFill>
                  <a:srgbClr val="FF0000"/>
                </a:solidFill>
              </a:rPr>
              <a:t>atmosphere</a:t>
            </a: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4" name="Image 3" descr="SO2_lat_alt_Test32_par_250_3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36" y="1124744"/>
            <a:ext cx="4309872" cy="3399536"/>
          </a:xfrm>
          <a:prstGeom prst="rect">
            <a:avLst/>
          </a:prstGeom>
        </p:spPr>
      </p:pic>
      <p:pic>
        <p:nvPicPr>
          <p:cNvPr id="5" name="Image 4" descr="H2O_lat_alt_Test32_par_250_39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267" y="1124744"/>
            <a:ext cx="4309872" cy="339953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23528" y="4871680"/>
            <a:ext cx="3793414" cy="1569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FF0000"/>
                </a:solidFill>
              </a:rPr>
              <a:t>SO</a:t>
            </a:r>
            <a:r>
              <a:rPr lang="fr-FR" sz="2000" baseline="-25000" dirty="0" smtClean="0">
                <a:solidFill>
                  <a:srgbClr val="FF0000"/>
                </a:solidFill>
              </a:rPr>
              <a:t>2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</a:p>
          <a:p>
            <a:endParaRPr lang="fr-FR" sz="20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 err="1" smtClean="0">
                <a:solidFill>
                  <a:schemeClr val="bg1"/>
                </a:solidFill>
              </a:rPr>
              <a:t>Initialised</a:t>
            </a:r>
            <a:r>
              <a:rPr lang="fr-FR" sz="1400" dirty="0" smtClean="0">
                <a:solidFill>
                  <a:schemeClr val="bg1"/>
                </a:solidFill>
              </a:rPr>
              <a:t> to 100 </a:t>
            </a:r>
            <a:r>
              <a:rPr lang="fr-FR" sz="1400" dirty="0" err="1" smtClean="0">
                <a:solidFill>
                  <a:schemeClr val="bg1"/>
                </a:solidFill>
              </a:rPr>
              <a:t>ppmv</a:t>
            </a:r>
            <a:r>
              <a:rPr lang="fr-FR" sz="1400" dirty="0" smtClean="0">
                <a:solidFill>
                  <a:schemeClr val="bg1"/>
                </a:solidFill>
              </a:rPr>
              <a:t> in the </a:t>
            </a:r>
            <a:r>
              <a:rPr lang="fr-FR" sz="1400" dirty="0" err="1" smtClean="0">
                <a:solidFill>
                  <a:schemeClr val="bg1"/>
                </a:solidFill>
              </a:rPr>
              <a:t>deep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atmosphere</a:t>
            </a:r>
            <a:r>
              <a:rPr lang="fr-FR" sz="1400" dirty="0" smtClean="0">
                <a:solidFill>
                  <a:schemeClr val="bg1"/>
                </a:solidFill>
              </a:rPr>
              <a:t> (VIRTIS-H, </a:t>
            </a:r>
            <a:r>
              <a:rPr lang="fr-FR" sz="1400" i="1" dirty="0" err="1" smtClean="0">
                <a:solidFill>
                  <a:schemeClr val="bg1"/>
                </a:solidFill>
              </a:rPr>
              <a:t>Marcq</a:t>
            </a:r>
            <a:r>
              <a:rPr lang="fr-FR" sz="1400" i="1" dirty="0" smtClean="0">
                <a:solidFill>
                  <a:schemeClr val="bg1"/>
                </a:solidFill>
              </a:rPr>
              <a:t> et al.</a:t>
            </a:r>
            <a:r>
              <a:rPr lang="fr-FR" sz="1400" dirty="0" smtClean="0">
                <a:solidFill>
                  <a:schemeClr val="bg1"/>
                </a:solidFill>
              </a:rPr>
              <a:t>, 2008) </a:t>
            </a:r>
          </a:p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50 </a:t>
            </a:r>
            <a:r>
              <a:rPr lang="fr-FR" sz="1400" dirty="0" err="1" smtClean="0">
                <a:solidFill>
                  <a:schemeClr val="bg1"/>
                </a:solidFill>
              </a:rPr>
              <a:t>ppmv</a:t>
            </a:r>
            <a:r>
              <a:rPr lang="fr-FR" sz="1400" dirty="0" smtClean="0">
                <a:solidFill>
                  <a:schemeClr val="bg1"/>
                </a:solidFill>
              </a:rPr>
              <a:t> are </a:t>
            </a:r>
            <a:r>
              <a:rPr lang="fr-FR" sz="1400" dirty="0" err="1" smtClean="0">
                <a:solidFill>
                  <a:schemeClr val="bg1"/>
                </a:solidFill>
              </a:rPr>
              <a:t>transported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above</a:t>
            </a:r>
            <a:r>
              <a:rPr lang="fr-FR" sz="1400" dirty="0" smtClean="0">
                <a:solidFill>
                  <a:schemeClr val="bg1"/>
                </a:solidFill>
              </a:rPr>
              <a:t> the </a:t>
            </a:r>
            <a:r>
              <a:rPr lang="fr-FR" sz="1400" dirty="0" err="1" smtClean="0">
                <a:solidFill>
                  <a:schemeClr val="bg1"/>
                </a:solidFill>
              </a:rPr>
              <a:t>clouds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smtClean="0">
                <a:solidFill>
                  <a:schemeClr val="bg1"/>
                </a:solidFill>
              </a:rPr>
              <a:t>(</a:t>
            </a:r>
            <a:r>
              <a:rPr lang="fr-FR" sz="1400" dirty="0" err="1" smtClean="0">
                <a:solidFill>
                  <a:schemeClr val="bg1"/>
                </a:solidFill>
              </a:rPr>
              <a:t>still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increasing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after</a:t>
            </a:r>
            <a:r>
              <a:rPr lang="fr-FR" sz="1400" dirty="0" smtClean="0">
                <a:solidFill>
                  <a:schemeClr val="bg1"/>
                </a:solidFill>
              </a:rPr>
              <a:t> 30 Venus </a:t>
            </a:r>
            <a:r>
              <a:rPr lang="fr-FR" sz="1400" dirty="0" err="1" smtClean="0">
                <a:solidFill>
                  <a:schemeClr val="bg1"/>
                </a:solidFill>
              </a:rPr>
              <a:t>days</a:t>
            </a:r>
            <a:r>
              <a:rPr lang="fr-FR" sz="1400" dirty="0" smtClean="0">
                <a:solidFill>
                  <a:schemeClr val="bg1"/>
                </a:solidFill>
              </a:rPr>
              <a:t>)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957860" y="4869160"/>
            <a:ext cx="3793414" cy="1569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FF0000"/>
                </a:solidFill>
              </a:rPr>
              <a:t>H</a:t>
            </a:r>
            <a:r>
              <a:rPr lang="fr-FR" sz="2000" baseline="-25000" dirty="0" smtClean="0">
                <a:solidFill>
                  <a:srgbClr val="FF0000"/>
                </a:solidFill>
              </a:rPr>
              <a:t>2</a:t>
            </a:r>
            <a:r>
              <a:rPr lang="fr-FR" sz="2000" dirty="0" smtClean="0">
                <a:solidFill>
                  <a:srgbClr val="FF0000"/>
                </a:solidFill>
              </a:rPr>
              <a:t>O </a:t>
            </a:r>
          </a:p>
          <a:p>
            <a:endParaRPr lang="fr-FR" sz="20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 err="1" smtClean="0">
                <a:solidFill>
                  <a:schemeClr val="bg1"/>
                </a:solidFill>
              </a:rPr>
              <a:t>Initialised</a:t>
            </a:r>
            <a:r>
              <a:rPr lang="fr-FR" sz="1400" dirty="0" smtClean="0">
                <a:solidFill>
                  <a:schemeClr val="bg1"/>
                </a:solidFill>
              </a:rPr>
              <a:t> to 30 </a:t>
            </a:r>
            <a:r>
              <a:rPr lang="fr-FR" sz="1400" dirty="0" err="1" smtClean="0">
                <a:solidFill>
                  <a:schemeClr val="bg1"/>
                </a:solidFill>
              </a:rPr>
              <a:t>ppmv</a:t>
            </a:r>
            <a:r>
              <a:rPr lang="fr-FR" sz="1400" dirty="0" smtClean="0">
                <a:solidFill>
                  <a:schemeClr val="bg1"/>
                </a:solidFill>
              </a:rPr>
              <a:t> in the </a:t>
            </a:r>
            <a:r>
              <a:rPr lang="fr-FR" sz="1400" dirty="0" err="1" smtClean="0">
                <a:solidFill>
                  <a:schemeClr val="bg1"/>
                </a:solidFill>
              </a:rPr>
              <a:t>deep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atmosphere</a:t>
            </a:r>
            <a:r>
              <a:rPr lang="fr-FR" sz="1400" dirty="0" smtClean="0">
                <a:solidFill>
                  <a:schemeClr val="bg1"/>
                </a:solidFill>
              </a:rPr>
              <a:t> (VIRTIS-H, </a:t>
            </a:r>
            <a:r>
              <a:rPr lang="fr-FR" sz="1400" i="1" dirty="0" err="1" smtClean="0">
                <a:solidFill>
                  <a:schemeClr val="bg1"/>
                </a:solidFill>
              </a:rPr>
              <a:t>Marcq</a:t>
            </a:r>
            <a:r>
              <a:rPr lang="fr-FR" sz="1400" i="1" dirty="0" smtClean="0">
                <a:solidFill>
                  <a:schemeClr val="bg1"/>
                </a:solidFill>
              </a:rPr>
              <a:t> et al.</a:t>
            </a:r>
            <a:r>
              <a:rPr lang="fr-FR" sz="1400" dirty="0" smtClean="0">
                <a:solidFill>
                  <a:schemeClr val="bg1"/>
                </a:solidFill>
              </a:rPr>
              <a:t>, 2008) </a:t>
            </a:r>
          </a:p>
          <a:p>
            <a:pPr marL="285750" indent="-285750">
              <a:buFont typeface="Arial"/>
              <a:buChar char="•"/>
            </a:pPr>
            <a:r>
              <a:rPr lang="fr-FR" sz="1400" dirty="0" err="1" smtClean="0">
                <a:solidFill>
                  <a:schemeClr val="bg1"/>
                </a:solidFill>
              </a:rPr>
              <a:t>Totally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transferred</a:t>
            </a:r>
            <a:r>
              <a:rPr lang="fr-FR" sz="1400" dirty="0" smtClean="0">
                <a:solidFill>
                  <a:schemeClr val="bg1"/>
                </a:solidFill>
              </a:rPr>
              <a:t> to the </a:t>
            </a:r>
            <a:r>
              <a:rPr lang="fr-FR" sz="1400" dirty="0" err="1" smtClean="0">
                <a:solidFill>
                  <a:schemeClr val="bg1"/>
                </a:solidFill>
              </a:rPr>
              <a:t>liquid</a:t>
            </a:r>
            <a:r>
              <a:rPr lang="fr-FR" sz="1400" dirty="0" smtClean="0">
                <a:solidFill>
                  <a:schemeClr val="bg1"/>
                </a:solidFill>
              </a:rPr>
              <a:t> phase </a:t>
            </a:r>
            <a:r>
              <a:rPr lang="fr-FR" sz="1400" dirty="0" err="1" smtClean="0">
                <a:solidFill>
                  <a:schemeClr val="bg1"/>
                </a:solidFill>
              </a:rPr>
              <a:t>above</a:t>
            </a:r>
            <a:r>
              <a:rPr lang="fr-FR" sz="1400" dirty="0" smtClean="0">
                <a:solidFill>
                  <a:schemeClr val="bg1"/>
                </a:solidFill>
              </a:rPr>
              <a:t> the </a:t>
            </a:r>
            <a:r>
              <a:rPr lang="fr-FR" sz="1400" dirty="0" err="1" smtClean="0">
                <a:solidFill>
                  <a:schemeClr val="bg1"/>
                </a:solidFill>
              </a:rPr>
              <a:t>clouds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56176" y="1923322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&lt;</a:t>
            </a:r>
            <a:r>
              <a:rPr lang="fr-FR" sz="1600" dirty="0" smtClean="0"/>
              <a:t> 0.1 </a:t>
            </a:r>
            <a:r>
              <a:rPr lang="fr-FR" sz="1600" dirty="0" err="1" smtClean="0"/>
              <a:t>ppmv</a:t>
            </a:r>
            <a:r>
              <a:rPr lang="fr-FR" sz="1600" dirty="0" smtClean="0"/>
              <a:t> 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6970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o2_250_ModelsABCD_ZonalProfile_alt40_9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536" y="1412776"/>
            <a:ext cx="3459264" cy="3459264"/>
          </a:xfrm>
          <a:prstGeom prst="rect">
            <a:avLst/>
          </a:prstGeom>
        </p:spPr>
      </p:pic>
      <p:pic>
        <p:nvPicPr>
          <p:cNvPr id="5" name="Image 4" descr="SO2Mahieux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24745"/>
            <a:ext cx="4668089" cy="2448272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457200" y="274638"/>
            <a:ext cx="82296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rgbClr val="FF0000"/>
                </a:solidFill>
              </a:rPr>
              <a:t>SO</a:t>
            </a:r>
            <a:r>
              <a:rPr lang="fr-FR" sz="2800" baseline="-25000" dirty="0" smtClean="0">
                <a:solidFill>
                  <a:srgbClr val="FF0000"/>
                </a:solidFill>
              </a:rPr>
              <a:t>2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err="1" smtClean="0">
                <a:solidFill>
                  <a:srgbClr val="FF0000"/>
                </a:solidFill>
              </a:rPr>
              <a:t>above</a:t>
            </a:r>
            <a:r>
              <a:rPr lang="fr-FR" sz="2800" dirty="0" smtClean="0">
                <a:solidFill>
                  <a:srgbClr val="FF0000"/>
                </a:solidFill>
              </a:rPr>
              <a:t> the </a:t>
            </a:r>
            <a:r>
              <a:rPr lang="fr-FR" sz="2800" dirty="0" err="1" smtClean="0">
                <a:solidFill>
                  <a:srgbClr val="FF0000"/>
                </a:solidFill>
              </a:rPr>
              <a:t>clouds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2620" y="4916364"/>
            <a:ext cx="37934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rgbClr val="FF0000"/>
                </a:solidFill>
              </a:rPr>
              <a:t>Observed</a:t>
            </a:r>
            <a:r>
              <a:rPr lang="fr-FR" sz="1600" dirty="0" smtClean="0">
                <a:solidFill>
                  <a:srgbClr val="FF0000"/>
                </a:solidFill>
              </a:rPr>
              <a:t> SO</a:t>
            </a:r>
            <a:r>
              <a:rPr lang="fr-FR" sz="1600" baseline="-25000" dirty="0" smtClean="0">
                <a:solidFill>
                  <a:srgbClr val="FF0000"/>
                </a:solidFill>
              </a:rPr>
              <a:t>2</a:t>
            </a:r>
          </a:p>
          <a:p>
            <a:pPr algn="ctr"/>
            <a:endParaRPr lang="fr-FR" baseline="-250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fr-FR" sz="1200" dirty="0" smtClean="0">
                <a:solidFill>
                  <a:schemeClr val="bg1"/>
                </a:solidFill>
              </a:rPr>
              <a:t>SO</a:t>
            </a:r>
            <a:r>
              <a:rPr lang="fr-FR" sz="1200" baseline="-25000" dirty="0" smtClean="0">
                <a:solidFill>
                  <a:schemeClr val="bg1"/>
                </a:solidFill>
              </a:rPr>
              <a:t>2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between</a:t>
            </a:r>
            <a:r>
              <a:rPr lang="fr-FR" sz="1200" dirty="0" smtClean="0">
                <a:solidFill>
                  <a:schemeClr val="bg1"/>
                </a:solidFill>
              </a:rPr>
              <a:t> 0.01-0.4 </a:t>
            </a:r>
            <a:r>
              <a:rPr lang="fr-FR" sz="1200" dirty="0" err="1" smtClean="0">
                <a:solidFill>
                  <a:schemeClr val="bg1"/>
                </a:solidFill>
              </a:rPr>
              <a:t>ppmv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above</a:t>
            </a:r>
            <a:r>
              <a:rPr lang="fr-FR" sz="1200" dirty="0" smtClean="0">
                <a:solidFill>
                  <a:schemeClr val="bg1"/>
                </a:solidFill>
              </a:rPr>
              <a:t> the </a:t>
            </a:r>
            <a:r>
              <a:rPr lang="fr-FR" sz="1200" dirty="0" err="1" smtClean="0">
                <a:solidFill>
                  <a:schemeClr val="bg1"/>
                </a:solidFill>
              </a:rPr>
              <a:t>clouds</a:t>
            </a:r>
            <a:r>
              <a:rPr lang="fr-FR" sz="1200" dirty="0" smtClean="0">
                <a:solidFill>
                  <a:schemeClr val="bg1"/>
                </a:solidFill>
              </a:rPr>
              <a:t> (</a:t>
            </a:r>
            <a:r>
              <a:rPr lang="fr-FR" sz="1200" i="1" dirty="0" err="1" smtClean="0">
                <a:solidFill>
                  <a:schemeClr val="bg1"/>
                </a:solidFill>
              </a:rPr>
              <a:t>Mahieux</a:t>
            </a:r>
            <a:r>
              <a:rPr lang="fr-FR" sz="1200" i="1" dirty="0" smtClean="0">
                <a:solidFill>
                  <a:schemeClr val="bg1"/>
                </a:solidFill>
              </a:rPr>
              <a:t> et al</a:t>
            </a:r>
            <a:r>
              <a:rPr lang="fr-FR" sz="1200" dirty="0" smtClean="0">
                <a:solidFill>
                  <a:schemeClr val="bg1"/>
                </a:solidFill>
              </a:rPr>
              <a:t>., 2015)</a:t>
            </a:r>
          </a:p>
          <a:p>
            <a:pPr marL="285750" indent="-285750">
              <a:buFont typeface="Arial"/>
              <a:buChar char="•"/>
            </a:pPr>
            <a:r>
              <a:rPr lang="fr-FR" sz="1200" dirty="0" err="1" smtClean="0">
                <a:solidFill>
                  <a:schemeClr val="bg1"/>
                </a:solidFill>
              </a:rPr>
              <a:t>Strong</a:t>
            </a:r>
            <a:r>
              <a:rPr lang="fr-FR" sz="1200" dirty="0" smtClean="0">
                <a:solidFill>
                  <a:schemeClr val="bg1"/>
                </a:solidFill>
              </a:rPr>
              <a:t> short and long-</a:t>
            </a:r>
            <a:r>
              <a:rPr lang="fr-FR" sz="1200" dirty="0" err="1" smtClean="0">
                <a:solidFill>
                  <a:schemeClr val="bg1"/>
                </a:solidFill>
              </a:rPr>
              <a:t>term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variability</a:t>
            </a:r>
            <a:r>
              <a:rPr lang="fr-FR" sz="1200" dirty="0" smtClean="0">
                <a:solidFill>
                  <a:schemeClr val="bg1"/>
                </a:solidFill>
              </a:rPr>
              <a:t> (</a:t>
            </a:r>
            <a:r>
              <a:rPr lang="fr-FR" sz="1200" i="1" dirty="0" err="1" smtClean="0">
                <a:solidFill>
                  <a:schemeClr val="bg1"/>
                </a:solidFill>
              </a:rPr>
              <a:t>Marcq</a:t>
            </a:r>
            <a:r>
              <a:rPr lang="fr-FR" sz="1200" i="1" dirty="0" smtClean="0">
                <a:solidFill>
                  <a:schemeClr val="bg1"/>
                </a:solidFill>
              </a:rPr>
              <a:t> et al.</a:t>
            </a:r>
            <a:r>
              <a:rPr lang="fr-FR" sz="1200" dirty="0" smtClean="0">
                <a:solidFill>
                  <a:schemeClr val="bg1"/>
                </a:solidFill>
              </a:rPr>
              <a:t>, 2012)</a:t>
            </a:r>
          </a:p>
          <a:p>
            <a:pPr marL="285750" indent="-285750">
              <a:buFont typeface="Arial"/>
              <a:buChar char="•"/>
            </a:pPr>
            <a:r>
              <a:rPr lang="fr-FR" sz="1200" dirty="0" err="1" smtClean="0">
                <a:solidFill>
                  <a:schemeClr val="bg1"/>
                </a:solidFill>
              </a:rPr>
              <a:t>Increase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with</a:t>
            </a:r>
            <a:r>
              <a:rPr lang="fr-FR" sz="1200" dirty="0" smtClean="0">
                <a:solidFill>
                  <a:schemeClr val="bg1"/>
                </a:solidFill>
              </a:rPr>
              <a:t> altitude (</a:t>
            </a:r>
            <a:r>
              <a:rPr lang="fr-FR" sz="1200" i="1" dirty="0" err="1" smtClean="0">
                <a:solidFill>
                  <a:schemeClr val="bg1"/>
                </a:solidFill>
              </a:rPr>
              <a:t>Belyaev</a:t>
            </a:r>
            <a:r>
              <a:rPr lang="fr-FR" sz="1200" i="1" dirty="0" smtClean="0">
                <a:solidFill>
                  <a:schemeClr val="bg1"/>
                </a:solidFill>
              </a:rPr>
              <a:t> et al</a:t>
            </a:r>
            <a:r>
              <a:rPr lang="fr-FR" sz="1200" dirty="0" smtClean="0">
                <a:solidFill>
                  <a:schemeClr val="bg1"/>
                </a:solidFill>
              </a:rPr>
              <a:t>., 2012)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211998" y="4872040"/>
            <a:ext cx="37934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rgbClr val="FF0000"/>
                </a:solidFill>
              </a:rPr>
              <a:t>Modelled</a:t>
            </a:r>
            <a:r>
              <a:rPr lang="fr-FR" sz="1600" dirty="0" smtClean="0">
                <a:solidFill>
                  <a:srgbClr val="FF0000"/>
                </a:solidFill>
              </a:rPr>
              <a:t> SO</a:t>
            </a:r>
            <a:r>
              <a:rPr lang="fr-FR" sz="1600" baseline="-25000" dirty="0" smtClean="0">
                <a:solidFill>
                  <a:srgbClr val="FF0000"/>
                </a:solidFill>
              </a:rPr>
              <a:t>2</a:t>
            </a:r>
          </a:p>
          <a:p>
            <a:pPr algn="ctr"/>
            <a:endParaRPr lang="fr-FR" baseline="-250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fr-FR" sz="1200" dirty="0" err="1" smtClean="0">
                <a:solidFill>
                  <a:schemeClr val="bg1"/>
                </a:solidFill>
              </a:rPr>
              <a:t>Strongly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dependent</a:t>
            </a:r>
            <a:r>
              <a:rPr lang="fr-FR" sz="1200" dirty="0" smtClean="0">
                <a:solidFill>
                  <a:schemeClr val="bg1"/>
                </a:solidFill>
              </a:rPr>
              <a:t> on </a:t>
            </a:r>
            <a:r>
              <a:rPr lang="fr-FR" sz="1200" dirty="0" err="1" smtClean="0">
                <a:solidFill>
                  <a:schemeClr val="bg1"/>
                </a:solidFill>
              </a:rPr>
              <a:t>deep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atmosphere</a:t>
            </a:r>
            <a:r>
              <a:rPr lang="fr-FR" sz="1200" dirty="0" smtClean="0">
                <a:solidFill>
                  <a:schemeClr val="bg1"/>
                </a:solidFill>
              </a:rPr>
              <a:t> SO</a:t>
            </a:r>
            <a:r>
              <a:rPr lang="fr-FR" sz="1200" baseline="-25000" dirty="0" smtClean="0">
                <a:solidFill>
                  <a:schemeClr val="bg1"/>
                </a:solidFill>
              </a:rPr>
              <a:t>2</a:t>
            </a:r>
          </a:p>
          <a:p>
            <a:pPr marL="285750" indent="-285750">
              <a:buFont typeface="Arial"/>
              <a:buChar char="•"/>
            </a:pPr>
            <a:r>
              <a:rPr lang="fr-FR" sz="1200" dirty="0" err="1" smtClean="0">
                <a:solidFill>
                  <a:schemeClr val="bg1"/>
                </a:solidFill>
              </a:rPr>
              <a:t>Observed</a:t>
            </a:r>
            <a:r>
              <a:rPr lang="fr-FR" sz="1200" dirty="0" smtClean="0">
                <a:solidFill>
                  <a:schemeClr val="bg1"/>
                </a:solidFill>
              </a:rPr>
              <a:t> SO</a:t>
            </a:r>
            <a:r>
              <a:rPr lang="fr-FR" sz="1200" baseline="-25000" dirty="0" smtClean="0">
                <a:solidFill>
                  <a:schemeClr val="bg1"/>
                </a:solidFill>
              </a:rPr>
              <a:t>2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above</a:t>
            </a:r>
            <a:r>
              <a:rPr lang="fr-FR" sz="1200" dirty="0" smtClean="0">
                <a:solidFill>
                  <a:schemeClr val="bg1"/>
                </a:solidFill>
              </a:rPr>
              <a:t> the </a:t>
            </a:r>
            <a:r>
              <a:rPr lang="fr-FR" sz="1200" dirty="0" err="1" smtClean="0">
                <a:solidFill>
                  <a:schemeClr val="bg1"/>
                </a:solidFill>
              </a:rPr>
              <a:t>clouds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requires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less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than</a:t>
            </a:r>
            <a:r>
              <a:rPr lang="fr-FR" sz="1200" dirty="0" smtClean="0">
                <a:solidFill>
                  <a:schemeClr val="bg1"/>
                </a:solidFill>
              </a:rPr>
              <a:t> 15 </a:t>
            </a:r>
            <a:r>
              <a:rPr lang="fr-FR" sz="1200" dirty="0" err="1" smtClean="0">
                <a:solidFill>
                  <a:schemeClr val="bg1"/>
                </a:solidFill>
              </a:rPr>
              <a:t>ppmv</a:t>
            </a:r>
            <a:r>
              <a:rPr lang="fr-FR" sz="1200" dirty="0" smtClean="0">
                <a:solidFill>
                  <a:schemeClr val="bg1"/>
                </a:solidFill>
              </a:rPr>
              <a:t> in the </a:t>
            </a:r>
            <a:r>
              <a:rPr lang="fr-FR" sz="1200" dirty="0" err="1" smtClean="0">
                <a:solidFill>
                  <a:schemeClr val="bg1"/>
                </a:solidFill>
              </a:rPr>
              <a:t>deep</a:t>
            </a:r>
            <a:r>
              <a:rPr lang="fr-FR" sz="1200" dirty="0" smtClean="0">
                <a:solidFill>
                  <a:schemeClr val="bg1"/>
                </a:solidFill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</a:rPr>
              <a:t>atmosphere</a:t>
            </a:r>
            <a:endParaRPr lang="fr-FR" sz="1200" dirty="0" smtClean="0">
              <a:solidFill>
                <a:schemeClr val="bg1"/>
              </a:solidFill>
            </a:endParaRPr>
          </a:p>
        </p:txBody>
      </p:sp>
      <p:grpSp>
        <p:nvGrpSpPr>
          <p:cNvPr id="13" name="Grouper 12"/>
          <p:cNvGrpSpPr/>
          <p:nvPr/>
        </p:nvGrpSpPr>
        <p:grpSpPr>
          <a:xfrm>
            <a:off x="3419872" y="2481977"/>
            <a:ext cx="2088232" cy="307777"/>
            <a:chOff x="3419872" y="2481977"/>
            <a:chExt cx="2088232" cy="307777"/>
          </a:xfrm>
        </p:grpSpPr>
        <p:cxnSp>
          <p:nvCxnSpPr>
            <p:cNvPr id="3" name="Connecteur droit avec flèche 2"/>
            <p:cNvCxnSpPr/>
            <p:nvPr/>
          </p:nvCxnSpPr>
          <p:spPr>
            <a:xfrm>
              <a:off x="3419872" y="2492896"/>
              <a:ext cx="2088232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lg" len="med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/>
            <p:cNvSpPr txBox="1"/>
            <p:nvPr/>
          </p:nvSpPr>
          <p:spPr>
            <a:xfrm>
              <a:off x="4301547" y="2481977"/>
              <a:ext cx="6322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FF0000"/>
                  </a:solidFill>
                </a:rPr>
                <a:t>80 km</a:t>
              </a:r>
              <a:endParaRPr lang="fr-FR" sz="1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79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2074"/>
          </a:xfrm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SO</a:t>
            </a:r>
            <a:r>
              <a:rPr lang="fr-FR" sz="2800" baseline="-25000" dirty="0" smtClean="0">
                <a:solidFill>
                  <a:srgbClr val="FF0000"/>
                </a:solidFill>
              </a:rPr>
              <a:t>2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5" name="Image 4" descr="SO2_lat_alt_Test25_par_313_3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19" y="692696"/>
            <a:ext cx="3613277" cy="279247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383492" y="1336411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1 </a:t>
            </a:r>
            <a:r>
              <a:rPr lang="fr-FR" sz="1200" dirty="0" err="1" smtClean="0"/>
              <a:t>ppbv</a:t>
            </a:r>
            <a:endParaRPr lang="fr-FR" sz="1200" dirty="0"/>
          </a:p>
        </p:txBody>
      </p:sp>
      <p:pic>
        <p:nvPicPr>
          <p:cNvPr id="6" name="Image 5" descr="SO2_lat_alt_Test25_par_312_3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771" y="691064"/>
            <a:ext cx="3613277" cy="2792476"/>
          </a:xfrm>
          <a:prstGeom prst="rect">
            <a:avLst/>
          </a:prstGeom>
        </p:spPr>
      </p:pic>
      <p:grpSp>
        <p:nvGrpSpPr>
          <p:cNvPr id="14" name="Grouper 13"/>
          <p:cNvGrpSpPr/>
          <p:nvPr/>
        </p:nvGrpSpPr>
        <p:grpSpPr>
          <a:xfrm>
            <a:off x="4718771" y="3861048"/>
            <a:ext cx="4440858" cy="2803623"/>
            <a:chOff x="4500416" y="3861048"/>
            <a:chExt cx="4440858" cy="2803623"/>
          </a:xfrm>
        </p:grpSpPr>
        <p:pic>
          <p:nvPicPr>
            <p:cNvPr id="7" name="Image 6" descr="SO2_lat_alt_Test25_par_313_12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0416" y="3861048"/>
              <a:ext cx="3572989" cy="276134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7688069" y="6356894"/>
              <a:ext cx="12532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FF0000"/>
                  </a:solidFill>
                </a:rPr>
                <a:t>2</a:t>
              </a:r>
              <a:r>
                <a:rPr lang="fr-FR" sz="1400" dirty="0" smtClean="0">
                  <a:solidFill>
                    <a:srgbClr val="FF0000"/>
                  </a:solidFill>
                </a:rPr>
                <a:t> </a:t>
              </a:r>
              <a:r>
                <a:rPr lang="fr-FR" sz="1400" dirty="0" err="1" smtClean="0">
                  <a:solidFill>
                    <a:srgbClr val="FF0000"/>
                  </a:solidFill>
                </a:rPr>
                <a:t>months</a:t>
              </a:r>
              <a:r>
                <a:rPr lang="fr-FR" sz="1400" dirty="0" smtClean="0">
                  <a:solidFill>
                    <a:srgbClr val="FF0000"/>
                  </a:solidFill>
                </a:rPr>
                <a:t> </a:t>
              </a:r>
              <a:r>
                <a:rPr lang="fr-FR" sz="1400" dirty="0" err="1" smtClean="0">
                  <a:solidFill>
                    <a:srgbClr val="FF0000"/>
                  </a:solidFill>
                </a:rPr>
                <a:t>later</a:t>
              </a:r>
              <a:endParaRPr lang="fr-FR" sz="1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er 12"/>
          <p:cNvGrpSpPr/>
          <p:nvPr/>
        </p:nvGrpSpPr>
        <p:grpSpPr>
          <a:xfrm>
            <a:off x="163835" y="3829784"/>
            <a:ext cx="4480853" cy="2871978"/>
            <a:chOff x="-4909" y="3861048"/>
            <a:chExt cx="4480853" cy="2871978"/>
          </a:xfrm>
        </p:grpSpPr>
        <p:pic>
          <p:nvPicPr>
            <p:cNvPr id="4" name="Image 3" descr="SO2_lat_alt_Test25_par_313_0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667" y="3861048"/>
              <a:ext cx="3613277" cy="2792476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-4909" y="6425249"/>
              <a:ext cx="11849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FF0000"/>
                  </a:solidFill>
                </a:rPr>
                <a:t>1</a:t>
              </a:r>
              <a:r>
                <a:rPr lang="fr-FR" sz="1400" dirty="0" smtClean="0">
                  <a:solidFill>
                    <a:srgbClr val="FF0000"/>
                  </a:solidFill>
                </a:rPr>
                <a:t> </a:t>
              </a:r>
              <a:r>
                <a:rPr lang="fr-FR" sz="1400" dirty="0" err="1" smtClean="0">
                  <a:solidFill>
                    <a:srgbClr val="FF0000"/>
                  </a:solidFill>
                </a:rPr>
                <a:t>month</a:t>
              </a:r>
              <a:r>
                <a:rPr lang="fr-FR" sz="1400" dirty="0" smtClean="0">
                  <a:solidFill>
                    <a:srgbClr val="FF0000"/>
                  </a:solidFill>
                </a:rPr>
                <a:t> </a:t>
              </a:r>
              <a:r>
                <a:rPr lang="fr-FR" sz="1400" dirty="0" err="1" smtClean="0">
                  <a:solidFill>
                    <a:srgbClr val="FF0000"/>
                  </a:solidFill>
                </a:rPr>
                <a:t>later</a:t>
              </a:r>
              <a:endParaRPr lang="fr-FR" sz="1400" dirty="0">
                <a:solidFill>
                  <a:srgbClr val="FF0000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243016" y="4412208"/>
              <a:ext cx="7713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10 </a:t>
              </a:r>
              <a:r>
                <a:rPr lang="fr-FR" sz="1400" dirty="0" err="1" smtClean="0"/>
                <a:t>ppbv</a:t>
              </a:r>
              <a:endParaRPr lang="fr-F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5175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88" y="1340768"/>
            <a:ext cx="4287784" cy="367240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39552" y="5517232"/>
            <a:ext cx="34676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600" dirty="0" smtClean="0">
                <a:solidFill>
                  <a:srgbClr val="FF0000"/>
                </a:solidFill>
              </a:rPr>
              <a:t>TEXES</a:t>
            </a:r>
            <a:r>
              <a:rPr lang="fr-FR" sz="1600" dirty="0" smtClean="0">
                <a:solidFill>
                  <a:schemeClr val="bg1"/>
                </a:solidFill>
              </a:rPr>
              <a:t>, 70 km (</a:t>
            </a:r>
            <a:r>
              <a:rPr lang="fr-FR" sz="1600" i="1" dirty="0" err="1" smtClean="0">
                <a:solidFill>
                  <a:schemeClr val="bg1"/>
                </a:solidFill>
              </a:rPr>
              <a:t>Encrenaz</a:t>
            </a:r>
            <a:r>
              <a:rPr lang="fr-FR" sz="1600" i="1" dirty="0" smtClean="0">
                <a:solidFill>
                  <a:schemeClr val="bg1"/>
                </a:solidFill>
              </a:rPr>
              <a:t> et al.</a:t>
            </a:r>
            <a:r>
              <a:rPr lang="fr-FR" sz="1600" dirty="0" smtClean="0">
                <a:solidFill>
                  <a:schemeClr val="bg1"/>
                </a:solidFill>
              </a:rPr>
              <a:t>, 2012)</a:t>
            </a:r>
          </a:p>
          <a:p>
            <a:pPr marL="285750" indent="-285750">
              <a:buFont typeface="Arial"/>
              <a:buChar char="•"/>
            </a:pPr>
            <a:r>
              <a:rPr lang="fr-FR" sz="1600" dirty="0" smtClean="0">
                <a:solidFill>
                  <a:schemeClr val="bg1"/>
                </a:solidFill>
              </a:rPr>
              <a:t>SO</a:t>
            </a:r>
            <a:r>
              <a:rPr lang="fr-FR" sz="1600" baseline="-25000" dirty="0" smtClean="0">
                <a:solidFill>
                  <a:schemeClr val="bg1"/>
                </a:solidFill>
              </a:rPr>
              <a:t>2</a:t>
            </a:r>
            <a:r>
              <a:rPr lang="fr-FR" sz="1600" dirty="0" smtClean="0">
                <a:solidFill>
                  <a:schemeClr val="bg1"/>
                </a:solidFill>
              </a:rPr>
              <a:t> max ≈ 100 </a:t>
            </a:r>
            <a:r>
              <a:rPr lang="fr-FR" sz="1600" dirty="0" err="1" smtClean="0">
                <a:solidFill>
                  <a:schemeClr val="bg1"/>
                </a:solidFill>
              </a:rPr>
              <a:t>ppbv</a:t>
            </a:r>
            <a:endParaRPr lang="fr-FR" sz="1600" dirty="0">
              <a:solidFill>
                <a:schemeClr val="bg1"/>
              </a:solidFill>
            </a:endParaRPr>
          </a:p>
        </p:txBody>
      </p:sp>
      <p:pic>
        <p:nvPicPr>
          <p:cNvPr id="7" name="Image 6" descr="SO2_lon_lat_68_22_Test25_par_312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" b="4442"/>
          <a:stretch/>
        </p:blipFill>
        <p:spPr>
          <a:xfrm>
            <a:off x="4788024" y="1988840"/>
            <a:ext cx="4166459" cy="2034215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rgbClr val="FF0000"/>
                </a:solidFill>
              </a:rPr>
              <a:t>SO</a:t>
            </a:r>
            <a:r>
              <a:rPr lang="fr-FR" sz="2800" baseline="-25000" dirty="0" smtClean="0">
                <a:solidFill>
                  <a:srgbClr val="FF0000"/>
                </a:solidFill>
              </a:rPr>
              <a:t>2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err="1" smtClean="0">
                <a:solidFill>
                  <a:srgbClr val="FF0000"/>
                </a:solidFill>
              </a:rPr>
              <a:t>equatorial</a:t>
            </a:r>
            <a:r>
              <a:rPr lang="fr-FR" sz="2800" dirty="0" smtClean="0">
                <a:solidFill>
                  <a:srgbClr val="FF0000"/>
                </a:solidFill>
              </a:rPr>
              <a:t> injection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80112" y="5445224"/>
            <a:ext cx="21467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600" dirty="0" smtClean="0">
                <a:solidFill>
                  <a:srgbClr val="FF0000"/>
                </a:solidFill>
              </a:rPr>
              <a:t>GCM</a:t>
            </a:r>
            <a:r>
              <a:rPr lang="fr-FR" sz="1600" dirty="0" smtClean="0">
                <a:solidFill>
                  <a:schemeClr val="bg1"/>
                </a:solidFill>
              </a:rPr>
              <a:t>, 68 km </a:t>
            </a:r>
          </a:p>
          <a:p>
            <a:pPr marL="285750" indent="-285750">
              <a:buFont typeface="Arial"/>
              <a:buChar char="•"/>
            </a:pPr>
            <a:r>
              <a:rPr lang="fr-FR" sz="1600" dirty="0" smtClean="0">
                <a:solidFill>
                  <a:schemeClr val="bg1"/>
                </a:solidFill>
              </a:rPr>
              <a:t>SO</a:t>
            </a:r>
            <a:r>
              <a:rPr lang="fr-FR" sz="1600" baseline="-25000" dirty="0" smtClean="0">
                <a:solidFill>
                  <a:schemeClr val="bg1"/>
                </a:solidFill>
              </a:rPr>
              <a:t>2</a:t>
            </a:r>
            <a:r>
              <a:rPr lang="fr-FR" sz="1600" dirty="0" smtClean="0">
                <a:solidFill>
                  <a:schemeClr val="bg1"/>
                </a:solidFill>
              </a:rPr>
              <a:t> max ≈ 200 </a:t>
            </a:r>
            <a:r>
              <a:rPr lang="fr-FR" sz="1600" dirty="0" err="1" smtClean="0">
                <a:solidFill>
                  <a:schemeClr val="bg1"/>
                </a:solidFill>
              </a:rPr>
              <a:t>ppbv</a:t>
            </a:r>
            <a:endParaRPr lang="fr-F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84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34082"/>
          </a:xfrm>
        </p:spPr>
        <p:txBody>
          <a:bodyPr>
            <a:normAutofit/>
          </a:bodyPr>
          <a:lstStyle/>
          <a:p>
            <a:r>
              <a:rPr lang="fr-FR" sz="2800" dirty="0" err="1" smtClean="0">
                <a:solidFill>
                  <a:srgbClr val="FF0000"/>
                </a:solidFill>
              </a:rPr>
              <a:t>Carbon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err="1" smtClean="0">
                <a:solidFill>
                  <a:srgbClr val="FF0000"/>
                </a:solidFill>
              </a:rPr>
              <a:t>monoxide</a:t>
            </a:r>
            <a:r>
              <a:rPr lang="fr-FR" sz="2800" dirty="0" smtClean="0">
                <a:solidFill>
                  <a:srgbClr val="FF0000"/>
                </a:solidFill>
              </a:rPr>
              <a:t> CO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4" name="Image 3" descr="CO_lat_alt_Test25_par_305_3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23942"/>
            <a:ext cx="4186467" cy="3250427"/>
          </a:xfrm>
          <a:prstGeom prst="rect">
            <a:avLst/>
          </a:prstGeom>
        </p:spPr>
      </p:pic>
      <p:pic>
        <p:nvPicPr>
          <p:cNvPr id="5" name="Image 4" descr="CO_lon_lat_40_39_Test25_par_320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" b="4091"/>
          <a:stretch/>
        </p:blipFill>
        <p:spPr>
          <a:xfrm>
            <a:off x="5035609" y="1556792"/>
            <a:ext cx="3999103" cy="192475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4365104"/>
            <a:ext cx="4643694" cy="201226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27584" y="65973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39552" y="6488668"/>
            <a:ext cx="15003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 smtClean="0">
                <a:solidFill>
                  <a:schemeClr val="bg1"/>
                </a:solidFill>
              </a:rPr>
              <a:t>Vandaele</a:t>
            </a:r>
            <a:r>
              <a:rPr lang="fr-FR" sz="1200" i="1" dirty="0" smtClean="0">
                <a:solidFill>
                  <a:schemeClr val="bg1"/>
                </a:solidFill>
              </a:rPr>
              <a:t> et al.</a:t>
            </a:r>
            <a:r>
              <a:rPr lang="fr-FR" sz="1200" dirty="0" smtClean="0">
                <a:solidFill>
                  <a:schemeClr val="bg1"/>
                </a:solidFill>
              </a:rPr>
              <a:t>, 2015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47864" y="5513778"/>
            <a:ext cx="15891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40-100 </a:t>
            </a:r>
            <a:r>
              <a:rPr lang="fr-FR" sz="1200" dirty="0" err="1" smtClean="0">
                <a:solidFill>
                  <a:srgbClr val="FF0000"/>
                </a:solidFill>
              </a:rPr>
              <a:t>ppmv</a:t>
            </a:r>
            <a:r>
              <a:rPr lang="fr-FR" sz="1200" dirty="0" smtClean="0">
                <a:solidFill>
                  <a:srgbClr val="FF0000"/>
                </a:solidFill>
              </a:rPr>
              <a:t> </a:t>
            </a:r>
            <a:r>
              <a:rPr lang="fr-FR" sz="1200" dirty="0" err="1" smtClean="0">
                <a:solidFill>
                  <a:srgbClr val="FF0000"/>
                </a:solidFill>
              </a:rPr>
              <a:t>at</a:t>
            </a:r>
            <a:r>
              <a:rPr lang="fr-FR" sz="1200" dirty="0" smtClean="0">
                <a:solidFill>
                  <a:srgbClr val="FF0000"/>
                </a:solidFill>
              </a:rPr>
              <a:t> 80 km</a:t>
            </a:r>
            <a:endParaRPr lang="fr-FR" sz="1200" dirty="0">
              <a:solidFill>
                <a:srgbClr val="FF0000"/>
              </a:solidFill>
            </a:endParaRPr>
          </a:p>
        </p:txBody>
      </p:sp>
      <p:cxnSp>
        <p:nvCxnSpPr>
          <p:cNvPr id="10" name="Connecteur droit avec flèche 9"/>
          <p:cNvCxnSpPr>
            <a:stCxn id="8" idx="1"/>
          </p:cNvCxnSpPr>
          <p:nvPr/>
        </p:nvCxnSpPr>
        <p:spPr>
          <a:xfrm flipH="1" flipV="1">
            <a:off x="2816110" y="5648824"/>
            <a:ext cx="531754" cy="34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5148064" y="4180438"/>
            <a:ext cx="38164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 err="1" smtClean="0">
                <a:solidFill>
                  <a:schemeClr val="bg1"/>
                </a:solidFill>
              </a:rPr>
              <a:t>Strong</a:t>
            </a:r>
            <a:r>
              <a:rPr lang="fr-FR" sz="1400" dirty="0" smtClean="0">
                <a:solidFill>
                  <a:schemeClr val="bg1"/>
                </a:solidFill>
              </a:rPr>
              <a:t> Hadley </a:t>
            </a:r>
            <a:r>
              <a:rPr lang="fr-FR" sz="1400" dirty="0" err="1" smtClean="0">
                <a:solidFill>
                  <a:schemeClr val="bg1"/>
                </a:solidFill>
              </a:rPr>
              <a:t>cell</a:t>
            </a:r>
            <a:r>
              <a:rPr lang="fr-FR" sz="1400" dirty="0" smtClean="0">
                <a:solidFill>
                  <a:schemeClr val="bg1"/>
                </a:solidFill>
              </a:rPr>
              <a:t> signal in the CO distribution</a:t>
            </a:r>
          </a:p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The signal </a:t>
            </a:r>
            <a:r>
              <a:rPr lang="fr-FR" sz="1400" dirty="0" err="1" smtClean="0">
                <a:solidFill>
                  <a:schemeClr val="bg1"/>
                </a:solidFill>
              </a:rPr>
              <a:t>propagates</a:t>
            </a:r>
            <a:r>
              <a:rPr lang="fr-FR" sz="1400" dirty="0" smtClean="0">
                <a:solidFill>
                  <a:schemeClr val="bg1"/>
                </a:solidFill>
              </a:rPr>
              <a:t> down to the </a:t>
            </a:r>
            <a:r>
              <a:rPr lang="fr-FR" sz="1400" dirty="0" err="1" smtClean="0">
                <a:solidFill>
                  <a:schemeClr val="bg1"/>
                </a:solidFill>
              </a:rPr>
              <a:t>lower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atmosphere</a:t>
            </a:r>
            <a:r>
              <a:rPr lang="fr-FR" sz="1400" dirty="0" smtClean="0">
                <a:solidFill>
                  <a:schemeClr val="bg1"/>
                </a:solidFill>
              </a:rPr>
              <a:t> as </a:t>
            </a:r>
            <a:r>
              <a:rPr lang="fr-FR" sz="1400" dirty="0" err="1" smtClean="0">
                <a:solidFill>
                  <a:schemeClr val="bg1"/>
                </a:solidFill>
              </a:rPr>
              <a:t>observed</a:t>
            </a:r>
            <a:r>
              <a:rPr lang="fr-FR" sz="1400" dirty="0" smtClean="0">
                <a:solidFill>
                  <a:schemeClr val="bg1"/>
                </a:solidFill>
              </a:rPr>
              <a:t> by VIRTIS (</a:t>
            </a:r>
            <a:r>
              <a:rPr lang="fr-FR" sz="1400" i="1" dirty="0" err="1" smtClean="0">
                <a:solidFill>
                  <a:schemeClr val="bg1"/>
                </a:solidFill>
              </a:rPr>
              <a:t>Marcq</a:t>
            </a:r>
            <a:r>
              <a:rPr lang="fr-FR" sz="1400" i="1" dirty="0" smtClean="0">
                <a:solidFill>
                  <a:schemeClr val="bg1"/>
                </a:solidFill>
              </a:rPr>
              <a:t> et al</a:t>
            </a:r>
            <a:r>
              <a:rPr lang="fr-FR" sz="1400" dirty="0" smtClean="0">
                <a:solidFill>
                  <a:schemeClr val="bg1"/>
                </a:solidFill>
              </a:rPr>
              <a:t>., 2008; </a:t>
            </a:r>
            <a:r>
              <a:rPr lang="fr-FR" sz="1400" i="1" dirty="0" smtClean="0">
                <a:solidFill>
                  <a:schemeClr val="bg1"/>
                </a:solidFill>
              </a:rPr>
              <a:t>Tsang et al</a:t>
            </a:r>
            <a:r>
              <a:rPr lang="fr-FR" sz="1400" dirty="0" smtClean="0">
                <a:solidFill>
                  <a:schemeClr val="bg1"/>
                </a:solidFill>
              </a:rPr>
              <a:t>., 2008)</a:t>
            </a:r>
          </a:p>
          <a:p>
            <a:pPr marL="285750" indent="-285750">
              <a:buFont typeface="Arial"/>
              <a:buChar char="•"/>
            </a:pPr>
            <a:r>
              <a:rPr lang="fr-FR" sz="1400" dirty="0" err="1" smtClean="0">
                <a:solidFill>
                  <a:schemeClr val="bg1"/>
                </a:solidFill>
              </a:rPr>
              <a:t>Reasonable</a:t>
            </a:r>
            <a:r>
              <a:rPr lang="fr-FR" sz="1400" dirty="0" smtClean="0">
                <a:solidFill>
                  <a:schemeClr val="bg1"/>
                </a:solidFill>
              </a:rPr>
              <a:t> quantitative agreement </a:t>
            </a:r>
            <a:r>
              <a:rPr lang="fr-FR" sz="1400" dirty="0" err="1" smtClean="0">
                <a:solidFill>
                  <a:schemeClr val="bg1"/>
                </a:solidFill>
              </a:rPr>
              <a:t>above</a:t>
            </a:r>
            <a:r>
              <a:rPr lang="fr-FR" sz="1400" dirty="0" smtClean="0">
                <a:solidFill>
                  <a:schemeClr val="bg1"/>
                </a:solidFill>
              </a:rPr>
              <a:t> the </a:t>
            </a:r>
            <a:r>
              <a:rPr lang="fr-FR" sz="1400" dirty="0" err="1" smtClean="0">
                <a:solidFill>
                  <a:schemeClr val="bg1"/>
                </a:solidFill>
              </a:rPr>
              <a:t>clouds</a:t>
            </a:r>
            <a:endParaRPr lang="fr-FR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7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97974"/>
            <a:ext cx="8229600" cy="706090"/>
          </a:xfrm>
        </p:spPr>
        <p:txBody>
          <a:bodyPr>
            <a:normAutofit/>
          </a:bodyPr>
          <a:lstStyle/>
          <a:p>
            <a:r>
              <a:rPr lang="fr-FR" sz="2800" dirty="0" err="1" smtClean="0">
                <a:solidFill>
                  <a:srgbClr val="FF0000"/>
                </a:solidFill>
              </a:rPr>
              <a:t>Hydrogen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err="1" smtClean="0">
                <a:solidFill>
                  <a:srgbClr val="FF0000"/>
                </a:solidFill>
              </a:rPr>
              <a:t>chloride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err="1" smtClean="0">
                <a:solidFill>
                  <a:srgbClr val="FF0000"/>
                </a:solidFill>
              </a:rPr>
              <a:t>HCl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5" name="Espace réservé du contenu 4" descr="HClMahieux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" r="233"/>
          <a:stretch>
            <a:fillRect/>
          </a:stretch>
        </p:blipFill>
        <p:spPr>
          <a:xfrm>
            <a:off x="107504" y="1124744"/>
            <a:ext cx="4502404" cy="2232248"/>
          </a:xfrm>
        </p:spPr>
      </p:pic>
      <p:pic>
        <p:nvPicPr>
          <p:cNvPr id="4" name="Image 3" descr="HCl_lat_alt_Test25_par_320_39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918" y="1459476"/>
            <a:ext cx="4213081" cy="324451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39552" y="5085184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Observed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HCl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fr-FR" sz="1200" dirty="0" err="1" smtClean="0">
                <a:solidFill>
                  <a:srgbClr val="000000"/>
                </a:solidFill>
              </a:rPr>
              <a:t>Strong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 err="1" smtClean="0">
                <a:solidFill>
                  <a:srgbClr val="000000"/>
                </a:solidFill>
              </a:rPr>
              <a:t>disagreement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 err="1" smtClean="0">
                <a:solidFill>
                  <a:srgbClr val="000000"/>
                </a:solidFill>
              </a:rPr>
              <a:t>between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 err="1" smtClean="0">
                <a:solidFill>
                  <a:srgbClr val="000000"/>
                </a:solidFill>
              </a:rPr>
              <a:t>ground-based</a:t>
            </a:r>
            <a:r>
              <a:rPr lang="fr-FR" sz="1200" dirty="0" smtClean="0">
                <a:solidFill>
                  <a:srgbClr val="000000"/>
                </a:solidFill>
              </a:rPr>
              <a:t> and SOIR data </a:t>
            </a:r>
            <a:r>
              <a:rPr lang="fr-FR" sz="1200" dirty="0">
                <a:solidFill>
                  <a:srgbClr val="000000"/>
                </a:solidFill>
              </a:rPr>
              <a:t>(</a:t>
            </a:r>
            <a:r>
              <a:rPr lang="fr-FR" sz="1200" i="1" dirty="0" err="1" smtClean="0">
                <a:solidFill>
                  <a:srgbClr val="000000"/>
                </a:solidFill>
              </a:rPr>
              <a:t>Mahieux</a:t>
            </a:r>
            <a:r>
              <a:rPr lang="fr-FR" sz="1200" i="1" dirty="0" smtClean="0">
                <a:solidFill>
                  <a:srgbClr val="000000"/>
                </a:solidFill>
              </a:rPr>
              <a:t> et al.</a:t>
            </a:r>
            <a:r>
              <a:rPr lang="fr-FR" sz="1200" dirty="0" smtClean="0">
                <a:solidFill>
                  <a:srgbClr val="000000"/>
                </a:solidFill>
              </a:rPr>
              <a:t>, 2015)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916909" y="5072896"/>
            <a:ext cx="390984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Modelled</a:t>
            </a:r>
            <a:r>
              <a:rPr lang="fr-FR" dirty="0" smtClean="0">
                <a:solidFill>
                  <a:srgbClr val="FF0000"/>
                </a:solidFill>
              </a:rPr>
              <a:t>  </a:t>
            </a:r>
            <a:r>
              <a:rPr lang="fr-FR" dirty="0" err="1" smtClean="0">
                <a:solidFill>
                  <a:srgbClr val="FF0000"/>
                </a:solidFill>
              </a:rPr>
              <a:t>HCl</a:t>
            </a:r>
            <a:endParaRPr lang="fr-FR" dirty="0" smtClean="0">
              <a:solidFill>
                <a:srgbClr val="FF0000"/>
              </a:solidFill>
            </a:endParaRPr>
          </a:p>
          <a:p>
            <a:endParaRPr lang="fr-FR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fr-FR" sz="1200" dirty="0" smtClean="0">
                <a:solidFill>
                  <a:srgbClr val="000000"/>
                </a:solidFill>
              </a:rPr>
              <a:t>Constant </a:t>
            </a:r>
            <a:r>
              <a:rPr lang="fr-FR" sz="1200" dirty="0" err="1" smtClean="0">
                <a:solidFill>
                  <a:srgbClr val="000000"/>
                </a:solidFill>
              </a:rPr>
              <a:t>mixing</a:t>
            </a:r>
            <a:r>
              <a:rPr lang="fr-FR" sz="1200" dirty="0" smtClean="0">
                <a:solidFill>
                  <a:srgbClr val="000000"/>
                </a:solidFill>
              </a:rPr>
              <a:t> ratio up to 60-70 km</a:t>
            </a:r>
          </a:p>
          <a:p>
            <a:pPr marL="285750" indent="-285750">
              <a:buFont typeface="Arial"/>
              <a:buChar char="•"/>
            </a:pPr>
            <a:r>
              <a:rPr lang="fr-FR" sz="1200" dirty="0" err="1" smtClean="0">
                <a:solidFill>
                  <a:srgbClr val="000000"/>
                </a:solidFill>
              </a:rPr>
              <a:t>HCl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 err="1">
                <a:solidFill>
                  <a:srgbClr val="000000"/>
                </a:solidFill>
              </a:rPr>
              <a:t>d</a:t>
            </a:r>
            <a:r>
              <a:rPr lang="fr-FR" sz="1200" dirty="0" err="1" smtClean="0">
                <a:solidFill>
                  <a:srgbClr val="000000"/>
                </a:solidFill>
              </a:rPr>
              <a:t>ecrease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 err="1" smtClean="0">
                <a:solidFill>
                  <a:srgbClr val="000000"/>
                </a:solidFill>
              </a:rPr>
              <a:t>at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 err="1" smtClean="0">
                <a:solidFill>
                  <a:srgbClr val="000000"/>
                </a:solidFill>
              </a:rPr>
              <a:t>higher</a:t>
            </a:r>
            <a:r>
              <a:rPr lang="fr-FR" sz="1200" dirty="0" smtClean="0">
                <a:solidFill>
                  <a:srgbClr val="000000"/>
                </a:solidFill>
              </a:rPr>
              <a:t> altitudes consistent </a:t>
            </a:r>
            <a:r>
              <a:rPr lang="fr-FR" sz="1200" dirty="0" err="1" smtClean="0">
                <a:solidFill>
                  <a:srgbClr val="000000"/>
                </a:solidFill>
              </a:rPr>
              <a:t>with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 err="1" smtClean="0">
                <a:solidFill>
                  <a:srgbClr val="000000"/>
                </a:solidFill>
              </a:rPr>
              <a:t>ground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 err="1" smtClean="0">
                <a:solidFill>
                  <a:srgbClr val="000000"/>
                </a:solidFill>
              </a:rPr>
              <a:t>based</a:t>
            </a:r>
            <a:r>
              <a:rPr lang="fr-FR" sz="1200" dirty="0" smtClean="0">
                <a:solidFill>
                  <a:srgbClr val="000000"/>
                </a:solidFill>
              </a:rPr>
              <a:t> </a:t>
            </a:r>
            <a:r>
              <a:rPr lang="fr-FR" sz="1200" dirty="0" err="1" smtClean="0">
                <a:solidFill>
                  <a:srgbClr val="000000"/>
                </a:solidFill>
              </a:rPr>
              <a:t>measurements</a:t>
            </a:r>
            <a:r>
              <a:rPr lang="fr-FR" sz="1200" dirty="0" smtClean="0">
                <a:solidFill>
                  <a:srgbClr val="000000"/>
                </a:solidFill>
              </a:rPr>
              <a:t> (</a:t>
            </a:r>
            <a:r>
              <a:rPr lang="fr-FR" sz="1200" dirty="0" err="1" smtClean="0">
                <a:solidFill>
                  <a:srgbClr val="000000"/>
                </a:solidFill>
              </a:rPr>
              <a:t>Krasnopolsky</a:t>
            </a:r>
            <a:r>
              <a:rPr lang="fr-FR" sz="1200" dirty="0" smtClean="0">
                <a:solidFill>
                  <a:srgbClr val="000000"/>
                </a:solidFill>
              </a:rPr>
              <a:t>, 2010; </a:t>
            </a:r>
            <a:r>
              <a:rPr lang="fr-FR" sz="1200" dirty="0" err="1" smtClean="0">
                <a:solidFill>
                  <a:srgbClr val="000000"/>
                </a:solidFill>
              </a:rPr>
              <a:t>Sandor</a:t>
            </a:r>
            <a:r>
              <a:rPr lang="fr-FR" sz="1200" dirty="0" smtClean="0">
                <a:solidFill>
                  <a:srgbClr val="000000"/>
                </a:solidFill>
              </a:rPr>
              <a:t> and </a:t>
            </a:r>
            <a:r>
              <a:rPr lang="fr-FR" sz="1200" dirty="0" err="1" smtClean="0">
                <a:solidFill>
                  <a:srgbClr val="000000"/>
                </a:solidFill>
              </a:rPr>
              <a:t>Clancy</a:t>
            </a:r>
            <a:r>
              <a:rPr lang="fr-FR" sz="1200" dirty="0" smtClean="0">
                <a:solidFill>
                  <a:srgbClr val="000000"/>
                </a:solidFill>
              </a:rPr>
              <a:t>, 2012)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 </a:t>
            </a:r>
          </a:p>
        </p:txBody>
      </p:sp>
      <p:grpSp>
        <p:nvGrpSpPr>
          <p:cNvPr id="8" name="Grouper 7"/>
          <p:cNvGrpSpPr/>
          <p:nvPr/>
        </p:nvGrpSpPr>
        <p:grpSpPr>
          <a:xfrm>
            <a:off x="3059832" y="2575823"/>
            <a:ext cx="1857077" cy="307777"/>
            <a:chOff x="3651027" y="2481977"/>
            <a:chExt cx="1857077" cy="307777"/>
          </a:xfrm>
        </p:grpSpPr>
        <p:cxnSp>
          <p:nvCxnSpPr>
            <p:cNvPr id="9" name="Connecteur droit avec flèche 8"/>
            <p:cNvCxnSpPr/>
            <p:nvPr/>
          </p:nvCxnSpPr>
          <p:spPr>
            <a:xfrm>
              <a:off x="3651027" y="2492896"/>
              <a:ext cx="1857077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lg" len="med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4301547" y="2481977"/>
              <a:ext cx="6322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FF0000"/>
                  </a:solidFill>
                </a:rPr>
                <a:t>80 km</a:t>
              </a:r>
              <a:endParaRPr lang="fr-FR" sz="1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71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Akatsuki_VenusUV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400" y="-191864"/>
            <a:ext cx="6858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6840"/>
            <a:ext cx="8229600" cy="778098"/>
          </a:xfrm>
        </p:spPr>
        <p:txBody>
          <a:bodyPr>
            <a:normAutofit/>
          </a:bodyPr>
          <a:lstStyle/>
          <a:p>
            <a:r>
              <a:rPr lang="fr-FR" sz="3200" dirty="0" err="1" smtClean="0">
                <a:solidFill>
                  <a:srgbClr val="FFFF00"/>
                </a:solidFill>
              </a:rPr>
              <a:t>Summary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0140" y="814938"/>
            <a:ext cx="8280920" cy="4781128"/>
          </a:xfrm>
        </p:spPr>
        <p:txBody>
          <a:bodyPr>
            <a:noAutofit/>
          </a:bodyPr>
          <a:lstStyle/>
          <a:p>
            <a:r>
              <a:rPr lang="fr-FR" sz="1800" dirty="0" smtClean="0">
                <a:solidFill>
                  <a:srgbClr val="FFFF00"/>
                </a:solidFill>
              </a:rPr>
              <a:t>First surface-to-</a:t>
            </a:r>
            <a:r>
              <a:rPr lang="fr-FR" sz="1800" dirty="0" err="1" smtClean="0">
                <a:solidFill>
                  <a:srgbClr val="FFFF00"/>
                </a:solidFill>
              </a:rPr>
              <a:t>mesosphere</a:t>
            </a:r>
            <a:r>
              <a:rPr lang="fr-FR" sz="1800" dirty="0" smtClean="0">
                <a:solidFill>
                  <a:srgbClr val="FFFF00"/>
                </a:solidFill>
              </a:rPr>
              <a:t> </a:t>
            </a:r>
            <a:r>
              <a:rPr lang="fr-FR" sz="1800" dirty="0" err="1" smtClean="0">
                <a:solidFill>
                  <a:srgbClr val="FFFF00"/>
                </a:solidFill>
              </a:rPr>
              <a:t>photochemical</a:t>
            </a:r>
            <a:r>
              <a:rPr lang="fr-FR" sz="1800" dirty="0" smtClean="0">
                <a:solidFill>
                  <a:srgbClr val="FFFF00"/>
                </a:solidFill>
              </a:rPr>
              <a:t> model of Venus</a:t>
            </a:r>
          </a:p>
          <a:p>
            <a:endParaRPr lang="fr-FR" sz="1800" dirty="0" smtClean="0">
              <a:solidFill>
                <a:srgbClr val="FF0000"/>
              </a:solidFill>
            </a:endParaRPr>
          </a:p>
          <a:p>
            <a:r>
              <a:rPr lang="fr-FR" sz="1800" dirty="0" smtClean="0">
                <a:solidFill>
                  <a:srgbClr val="FFFF00"/>
                </a:solidFill>
              </a:rPr>
              <a:t>Cloud layer</a:t>
            </a:r>
            <a:endParaRPr lang="fr-FR" sz="1800" dirty="0" smtClean="0">
              <a:solidFill>
                <a:srgbClr val="FFFFFF"/>
              </a:solidFill>
            </a:endParaRPr>
          </a:p>
          <a:p>
            <a:pPr lvl="1"/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number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densities</a:t>
            </a:r>
            <a:r>
              <a:rPr lang="fr-FR" sz="1400" dirty="0" smtClean="0">
                <a:solidFill>
                  <a:srgbClr val="FFFFFF"/>
                </a:solidFill>
              </a:rPr>
              <a:t> and composition ok but </a:t>
            </a:r>
            <a:r>
              <a:rPr lang="fr-FR" sz="1400" dirty="0" err="1" smtClean="0">
                <a:solidFill>
                  <a:srgbClr val="FFFFFF"/>
                </a:solidFill>
              </a:rPr>
              <a:t>almost</a:t>
            </a:r>
            <a:r>
              <a:rPr lang="fr-FR" sz="1400" dirty="0" smtClean="0">
                <a:solidFill>
                  <a:srgbClr val="FFFFFF"/>
                </a:solidFill>
              </a:rPr>
              <a:t> no mode 3 </a:t>
            </a:r>
            <a:r>
              <a:rPr lang="fr-FR" sz="1400" dirty="0" err="1" smtClean="0">
                <a:solidFill>
                  <a:srgbClr val="FFFFFF"/>
                </a:solidFill>
              </a:rPr>
              <a:t>particles</a:t>
            </a:r>
            <a:endParaRPr lang="fr-FR" sz="1800" dirty="0" smtClean="0">
              <a:solidFill>
                <a:srgbClr val="FFFFFF"/>
              </a:solidFill>
            </a:endParaRPr>
          </a:p>
          <a:p>
            <a:r>
              <a:rPr lang="fr-FR" sz="1800" dirty="0" smtClean="0">
                <a:solidFill>
                  <a:srgbClr val="FFFF00"/>
                </a:solidFill>
              </a:rPr>
              <a:t>H</a:t>
            </a:r>
            <a:r>
              <a:rPr lang="fr-FR" sz="1800" baseline="-25000" dirty="0" smtClean="0">
                <a:solidFill>
                  <a:srgbClr val="FFFF00"/>
                </a:solidFill>
              </a:rPr>
              <a:t>2</a:t>
            </a:r>
            <a:r>
              <a:rPr lang="fr-FR" sz="1800" dirty="0" smtClean="0">
                <a:solidFill>
                  <a:srgbClr val="FFFF00"/>
                </a:solidFill>
              </a:rPr>
              <a:t>O</a:t>
            </a:r>
          </a:p>
          <a:p>
            <a:pPr lvl="1"/>
            <a:r>
              <a:rPr lang="fr-FR" sz="1400" dirty="0">
                <a:solidFill>
                  <a:srgbClr val="FFFFFF"/>
                </a:solidFill>
              </a:rPr>
              <a:t>c</a:t>
            </a:r>
            <a:r>
              <a:rPr lang="fr-FR" sz="1400" dirty="0" smtClean="0">
                <a:solidFill>
                  <a:srgbClr val="FFFFFF"/>
                </a:solidFill>
              </a:rPr>
              <a:t>ondensation </a:t>
            </a:r>
            <a:r>
              <a:rPr lang="fr-FR" sz="1400" dirty="0" err="1" smtClean="0">
                <a:solidFill>
                  <a:srgbClr val="FFFFFF"/>
                </a:solidFill>
              </a:rPr>
              <a:t>barrier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well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reproduced</a:t>
            </a:r>
            <a:endParaRPr lang="fr-FR" sz="1400" dirty="0" smtClean="0">
              <a:solidFill>
                <a:srgbClr val="FFFFFF"/>
              </a:solidFill>
            </a:endParaRPr>
          </a:p>
          <a:p>
            <a:pPr lvl="1"/>
            <a:r>
              <a:rPr lang="fr-FR" sz="1400" dirty="0">
                <a:solidFill>
                  <a:srgbClr val="FFFFFF"/>
                </a:solidFill>
              </a:rPr>
              <a:t>i</a:t>
            </a:r>
            <a:r>
              <a:rPr lang="fr-FR" sz="1400" dirty="0" smtClean="0">
                <a:solidFill>
                  <a:srgbClr val="FFFFFF"/>
                </a:solidFill>
              </a:rPr>
              <a:t>f the </a:t>
            </a:r>
            <a:r>
              <a:rPr lang="fr-FR" sz="1400" dirty="0" err="1" smtClean="0">
                <a:solidFill>
                  <a:srgbClr val="FFFFFF"/>
                </a:solidFill>
              </a:rPr>
              <a:t>clouds</a:t>
            </a:r>
            <a:r>
              <a:rPr lang="fr-FR" sz="1400" dirty="0" smtClean="0">
                <a:solidFill>
                  <a:srgbClr val="FFFFFF"/>
                </a:solidFill>
              </a:rPr>
              <a:t> are </a:t>
            </a:r>
            <a:r>
              <a:rPr lang="fr-FR" sz="1400" dirty="0" err="1" smtClean="0">
                <a:solidFill>
                  <a:srgbClr val="FFFFFF"/>
                </a:solidFill>
              </a:rPr>
              <a:t>only</a:t>
            </a:r>
            <a:r>
              <a:rPr lang="fr-FR" sz="1400" dirty="0" smtClean="0">
                <a:solidFill>
                  <a:srgbClr val="FFFFFF"/>
                </a:solidFill>
              </a:rPr>
              <a:t> made of H</a:t>
            </a:r>
            <a:r>
              <a:rPr lang="fr-FR" sz="1400" baseline="-25000" dirty="0" smtClean="0">
                <a:solidFill>
                  <a:srgbClr val="FFFFFF"/>
                </a:solidFill>
              </a:rPr>
              <a:t>2</a:t>
            </a:r>
            <a:r>
              <a:rPr lang="fr-FR" sz="1400" dirty="0" smtClean="0">
                <a:solidFill>
                  <a:srgbClr val="FFFFFF"/>
                </a:solidFill>
              </a:rPr>
              <a:t>SO</a:t>
            </a:r>
            <a:r>
              <a:rPr lang="fr-FR" sz="1400" baseline="-25000" dirty="0" smtClean="0">
                <a:solidFill>
                  <a:srgbClr val="FFFFFF"/>
                </a:solidFill>
              </a:rPr>
              <a:t>4</a:t>
            </a:r>
            <a:r>
              <a:rPr lang="fr-FR" sz="1400" dirty="0" smtClean="0">
                <a:solidFill>
                  <a:srgbClr val="FFFFFF"/>
                </a:solidFill>
              </a:rPr>
              <a:t>/H</a:t>
            </a:r>
            <a:r>
              <a:rPr lang="fr-FR" sz="1400" baseline="-25000" dirty="0" smtClean="0">
                <a:solidFill>
                  <a:srgbClr val="FFFFFF"/>
                </a:solidFill>
              </a:rPr>
              <a:t>2</a:t>
            </a:r>
            <a:r>
              <a:rPr lang="fr-FR" sz="1400" dirty="0" smtClean="0">
                <a:solidFill>
                  <a:srgbClr val="FFFFFF"/>
                </a:solidFill>
              </a:rPr>
              <a:t>O </a:t>
            </a:r>
            <a:r>
              <a:rPr lang="fr-FR" sz="1400" dirty="0" err="1" smtClean="0">
                <a:solidFill>
                  <a:srgbClr val="FFFFFF"/>
                </a:solidFill>
              </a:rPr>
              <a:t>liquid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aerosols</a:t>
            </a:r>
            <a:r>
              <a:rPr lang="fr-FR" sz="1400" dirty="0" smtClean="0">
                <a:solidFill>
                  <a:srgbClr val="FFFFFF"/>
                </a:solidFill>
              </a:rPr>
              <a:t>, the </a:t>
            </a:r>
            <a:r>
              <a:rPr lang="fr-FR" sz="1400" dirty="0" err="1" smtClean="0">
                <a:solidFill>
                  <a:srgbClr val="FFFFFF"/>
                </a:solidFill>
              </a:rPr>
              <a:t>observed</a:t>
            </a:r>
            <a:r>
              <a:rPr lang="fr-FR" sz="1400" dirty="0" smtClean="0">
                <a:solidFill>
                  <a:srgbClr val="FFFFFF"/>
                </a:solidFill>
              </a:rPr>
              <a:t> H</a:t>
            </a:r>
            <a:r>
              <a:rPr lang="fr-FR" sz="1400" baseline="-25000" dirty="0" smtClean="0">
                <a:solidFill>
                  <a:srgbClr val="FFFFFF"/>
                </a:solidFill>
              </a:rPr>
              <a:t>2</a:t>
            </a:r>
            <a:r>
              <a:rPr lang="fr-FR" sz="1400" dirty="0" smtClean="0">
                <a:solidFill>
                  <a:srgbClr val="FFFFFF"/>
                </a:solidFill>
              </a:rPr>
              <a:t>O </a:t>
            </a:r>
            <a:r>
              <a:rPr lang="fr-FR" sz="1400" dirty="0" err="1" smtClean="0">
                <a:solidFill>
                  <a:srgbClr val="FFFFFF"/>
                </a:solidFill>
              </a:rPr>
              <a:t>above</a:t>
            </a:r>
            <a:r>
              <a:rPr lang="fr-FR" sz="1400" dirty="0" smtClean="0">
                <a:solidFill>
                  <a:srgbClr val="FFFFFF"/>
                </a:solidFill>
              </a:rPr>
              <a:t> the </a:t>
            </a:r>
            <a:r>
              <a:rPr lang="fr-FR" sz="1400" dirty="0" err="1" smtClean="0">
                <a:solidFill>
                  <a:srgbClr val="FFFFFF"/>
                </a:solidFill>
              </a:rPr>
              <a:t>clouds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requires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deep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atmosphere</a:t>
            </a:r>
            <a:r>
              <a:rPr lang="fr-FR" sz="1400" dirty="0" smtClean="0">
                <a:solidFill>
                  <a:srgbClr val="FFFFFF"/>
                </a:solidFill>
              </a:rPr>
              <a:t> SO</a:t>
            </a:r>
            <a:r>
              <a:rPr lang="fr-FR" sz="1400" baseline="-25000" dirty="0" smtClean="0">
                <a:solidFill>
                  <a:srgbClr val="FFFFFF"/>
                </a:solidFill>
              </a:rPr>
              <a:t>2</a:t>
            </a:r>
            <a:r>
              <a:rPr lang="fr-FR" sz="1400" dirty="0" smtClean="0">
                <a:solidFill>
                  <a:srgbClr val="FFFFFF"/>
                </a:solidFill>
              </a:rPr>
              <a:t> &lt; 15 </a:t>
            </a:r>
            <a:r>
              <a:rPr lang="fr-FR" sz="1400" dirty="0" err="1" smtClean="0">
                <a:solidFill>
                  <a:srgbClr val="FFFFFF"/>
                </a:solidFill>
              </a:rPr>
              <a:t>ppmv</a:t>
            </a:r>
            <a:endParaRPr lang="fr-FR" sz="1800" dirty="0" smtClean="0">
              <a:solidFill>
                <a:srgbClr val="FFFFFF"/>
              </a:solidFill>
            </a:endParaRPr>
          </a:p>
          <a:p>
            <a:r>
              <a:rPr lang="fr-FR" sz="1800" dirty="0" smtClean="0">
                <a:solidFill>
                  <a:srgbClr val="FFFF00"/>
                </a:solidFill>
              </a:rPr>
              <a:t>SO</a:t>
            </a:r>
            <a:r>
              <a:rPr lang="fr-FR" sz="1800" baseline="-25000" dirty="0" smtClean="0">
                <a:solidFill>
                  <a:srgbClr val="FFFF00"/>
                </a:solidFill>
              </a:rPr>
              <a:t>2</a:t>
            </a:r>
            <a:r>
              <a:rPr lang="fr-FR" sz="1800" dirty="0" smtClean="0">
                <a:solidFill>
                  <a:srgbClr val="FFFF00"/>
                </a:solidFill>
              </a:rPr>
              <a:t> </a:t>
            </a:r>
            <a:r>
              <a:rPr lang="fr-FR" sz="1800" dirty="0" err="1" smtClean="0">
                <a:solidFill>
                  <a:srgbClr val="FFFF00"/>
                </a:solidFill>
              </a:rPr>
              <a:t>above</a:t>
            </a:r>
            <a:r>
              <a:rPr lang="fr-FR" sz="1800" dirty="0" smtClean="0">
                <a:solidFill>
                  <a:srgbClr val="FFFF00"/>
                </a:solidFill>
              </a:rPr>
              <a:t> the </a:t>
            </a:r>
            <a:r>
              <a:rPr lang="fr-FR" sz="1800" dirty="0" err="1" smtClean="0">
                <a:solidFill>
                  <a:srgbClr val="FFFF00"/>
                </a:solidFill>
              </a:rPr>
              <a:t>clouds</a:t>
            </a:r>
            <a:endParaRPr lang="fr-FR" sz="1800" baseline="-25000" dirty="0" smtClean="0">
              <a:solidFill>
                <a:srgbClr val="FFFF00"/>
              </a:solidFill>
            </a:endParaRPr>
          </a:p>
          <a:p>
            <a:pPr lvl="1"/>
            <a:r>
              <a:rPr lang="fr-FR" sz="1400" dirty="0" err="1">
                <a:solidFill>
                  <a:srgbClr val="FFFFFF"/>
                </a:solidFill>
              </a:rPr>
              <a:t>s</a:t>
            </a:r>
            <a:r>
              <a:rPr lang="fr-FR" sz="1400" dirty="0" err="1" smtClean="0">
                <a:solidFill>
                  <a:srgbClr val="FFFFFF"/>
                </a:solidFill>
              </a:rPr>
              <a:t>trongly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overestimated</a:t>
            </a:r>
            <a:r>
              <a:rPr lang="fr-FR" sz="1400" dirty="0" smtClean="0">
                <a:solidFill>
                  <a:srgbClr val="FFFFFF"/>
                </a:solidFill>
              </a:rPr>
              <a:t> (x1000) if </a:t>
            </a:r>
            <a:r>
              <a:rPr lang="fr-FR" sz="1400" dirty="0">
                <a:solidFill>
                  <a:srgbClr val="FFFFFF"/>
                </a:solidFill>
              </a:rPr>
              <a:t>the </a:t>
            </a:r>
            <a:r>
              <a:rPr lang="fr-FR" sz="1400" dirty="0" err="1">
                <a:solidFill>
                  <a:srgbClr val="FFFFFF"/>
                </a:solidFill>
              </a:rPr>
              <a:t>deep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atmosphere</a:t>
            </a:r>
            <a:r>
              <a:rPr lang="fr-FR" sz="1400" dirty="0">
                <a:solidFill>
                  <a:srgbClr val="FFFFFF"/>
                </a:solidFill>
              </a:rPr>
              <a:t> SO</a:t>
            </a:r>
            <a:r>
              <a:rPr lang="fr-FR" sz="1400" baseline="-25000" dirty="0">
                <a:solidFill>
                  <a:srgbClr val="FFFFFF"/>
                </a:solidFill>
              </a:rPr>
              <a:t>2</a:t>
            </a:r>
            <a:r>
              <a:rPr lang="fr-FR" sz="1400" dirty="0">
                <a:solidFill>
                  <a:srgbClr val="FFFFFF"/>
                </a:solidFill>
              </a:rPr>
              <a:t> = 100 </a:t>
            </a:r>
            <a:r>
              <a:rPr lang="fr-FR" sz="1400" dirty="0" err="1">
                <a:solidFill>
                  <a:srgbClr val="FFFFFF"/>
                </a:solidFill>
              </a:rPr>
              <a:t>ppmv</a:t>
            </a:r>
            <a:endParaRPr lang="fr-FR" sz="1400" dirty="0" smtClean="0">
              <a:solidFill>
                <a:srgbClr val="FFFFFF"/>
              </a:solidFill>
            </a:endParaRPr>
          </a:p>
          <a:p>
            <a:pPr lvl="1"/>
            <a:r>
              <a:rPr lang="fr-FR" sz="1400" dirty="0">
                <a:solidFill>
                  <a:srgbClr val="FFFFFF"/>
                </a:solidFill>
              </a:rPr>
              <a:t>a</a:t>
            </a:r>
            <a:r>
              <a:rPr lang="fr-FR" sz="1400" dirty="0" smtClean="0">
                <a:solidFill>
                  <a:srgbClr val="FFFFFF"/>
                </a:solidFill>
              </a:rPr>
              <a:t> good match </a:t>
            </a:r>
            <a:r>
              <a:rPr lang="fr-FR" sz="1400" dirty="0" err="1" smtClean="0">
                <a:solidFill>
                  <a:srgbClr val="FFFFFF"/>
                </a:solidFill>
              </a:rPr>
              <a:t>with</a:t>
            </a:r>
            <a:r>
              <a:rPr lang="fr-FR" sz="1400" dirty="0" smtClean="0">
                <a:solidFill>
                  <a:srgbClr val="FFFFFF"/>
                </a:solidFill>
              </a:rPr>
              <a:t> the observations </a:t>
            </a:r>
            <a:r>
              <a:rPr lang="fr-FR" sz="1400" dirty="0" err="1" smtClean="0">
                <a:solidFill>
                  <a:srgbClr val="FFFFFF"/>
                </a:solidFill>
              </a:rPr>
              <a:t>requires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deep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atmosphere</a:t>
            </a:r>
            <a:r>
              <a:rPr lang="fr-FR" sz="1400" dirty="0">
                <a:solidFill>
                  <a:srgbClr val="FFFFFF"/>
                </a:solidFill>
              </a:rPr>
              <a:t> SO</a:t>
            </a:r>
            <a:r>
              <a:rPr lang="fr-FR" sz="1400" baseline="-25000" dirty="0">
                <a:solidFill>
                  <a:srgbClr val="FFFFFF"/>
                </a:solidFill>
              </a:rPr>
              <a:t>2</a:t>
            </a:r>
            <a:r>
              <a:rPr lang="fr-FR" sz="1400" dirty="0">
                <a:solidFill>
                  <a:srgbClr val="FFFFFF"/>
                </a:solidFill>
              </a:rPr>
              <a:t> = </a:t>
            </a:r>
            <a:r>
              <a:rPr lang="fr-FR" sz="1400" dirty="0" smtClean="0">
                <a:solidFill>
                  <a:srgbClr val="FFFFFF"/>
                </a:solidFill>
              </a:rPr>
              <a:t>10-15 </a:t>
            </a:r>
            <a:r>
              <a:rPr lang="fr-FR" sz="1400" dirty="0" err="1">
                <a:solidFill>
                  <a:srgbClr val="FFFFFF"/>
                </a:solidFill>
              </a:rPr>
              <a:t>ppmv</a:t>
            </a:r>
            <a:endParaRPr lang="fr-FR" sz="1400" dirty="0" smtClean="0">
              <a:solidFill>
                <a:srgbClr val="FFFFFF"/>
              </a:solidFill>
            </a:endParaRPr>
          </a:p>
          <a:p>
            <a:pPr lvl="1"/>
            <a:r>
              <a:rPr lang="fr-FR" sz="1400" dirty="0" err="1">
                <a:solidFill>
                  <a:srgbClr val="FFFFFF"/>
                </a:solidFill>
              </a:rPr>
              <a:t>e</a:t>
            </a:r>
            <a:r>
              <a:rPr lang="fr-FR" sz="1400" dirty="0" err="1" smtClean="0">
                <a:solidFill>
                  <a:srgbClr val="FFFFFF"/>
                </a:solidFill>
              </a:rPr>
              <a:t>pisodic</a:t>
            </a:r>
            <a:r>
              <a:rPr lang="fr-FR" sz="1400" dirty="0" smtClean="0">
                <a:solidFill>
                  <a:srgbClr val="FFFFFF"/>
                </a:solidFill>
              </a:rPr>
              <a:t> (5-8 Venus </a:t>
            </a:r>
            <a:r>
              <a:rPr lang="fr-FR" sz="1400" dirty="0" err="1" smtClean="0">
                <a:solidFill>
                  <a:srgbClr val="FFFFFF"/>
                </a:solidFill>
              </a:rPr>
              <a:t>days</a:t>
            </a:r>
            <a:r>
              <a:rPr lang="fr-FR" sz="1400" dirty="0" smtClean="0">
                <a:solidFill>
                  <a:srgbClr val="FFFFFF"/>
                </a:solidFill>
              </a:rPr>
              <a:t>) injections lead to SO</a:t>
            </a:r>
            <a:r>
              <a:rPr lang="fr-FR" sz="1400" baseline="-25000" dirty="0" smtClean="0">
                <a:solidFill>
                  <a:srgbClr val="FFFFFF"/>
                </a:solidFill>
              </a:rPr>
              <a:t>2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variability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throughout</a:t>
            </a:r>
            <a:r>
              <a:rPr lang="fr-FR" sz="1400" dirty="0" smtClean="0">
                <a:solidFill>
                  <a:srgbClr val="FFFFFF"/>
                </a:solidFill>
              </a:rPr>
              <a:t> the </a:t>
            </a:r>
            <a:r>
              <a:rPr lang="fr-FR" sz="1400" dirty="0" err="1" smtClean="0">
                <a:solidFill>
                  <a:srgbClr val="FFFFFF"/>
                </a:solidFill>
              </a:rPr>
              <a:t>mesosphere</a:t>
            </a:r>
            <a:r>
              <a:rPr lang="fr-FR" sz="1800" dirty="0" smtClean="0">
                <a:solidFill>
                  <a:srgbClr val="FFFFFF"/>
                </a:solidFill>
              </a:rPr>
              <a:t> </a:t>
            </a:r>
            <a:r>
              <a:rPr lang="fr-FR" sz="1400" dirty="0" smtClean="0">
                <a:solidFill>
                  <a:srgbClr val="FFFFFF"/>
                </a:solidFill>
              </a:rPr>
              <a:t>in the GCM</a:t>
            </a:r>
          </a:p>
          <a:p>
            <a:r>
              <a:rPr lang="fr-FR" sz="1800" dirty="0" smtClean="0">
                <a:solidFill>
                  <a:srgbClr val="FFFF00"/>
                </a:solidFill>
              </a:rPr>
              <a:t>CO</a:t>
            </a:r>
          </a:p>
          <a:p>
            <a:pPr lvl="1"/>
            <a:r>
              <a:rPr lang="fr-FR" sz="1400" dirty="0">
                <a:solidFill>
                  <a:srgbClr val="FFFFFF"/>
                </a:solidFill>
              </a:rPr>
              <a:t>d</a:t>
            </a:r>
            <a:r>
              <a:rPr lang="fr-FR" sz="1400" dirty="0" smtClean="0">
                <a:solidFill>
                  <a:srgbClr val="FFFFFF"/>
                </a:solidFill>
              </a:rPr>
              <a:t>istribution </a:t>
            </a:r>
            <a:r>
              <a:rPr lang="fr-FR" sz="1400" dirty="0" err="1" smtClean="0">
                <a:solidFill>
                  <a:srgbClr val="FFFFFF"/>
                </a:solidFill>
              </a:rPr>
              <a:t>driven</a:t>
            </a:r>
            <a:r>
              <a:rPr lang="fr-FR" sz="1400" dirty="0" smtClean="0">
                <a:solidFill>
                  <a:srgbClr val="FFFFFF"/>
                </a:solidFill>
              </a:rPr>
              <a:t> by CO</a:t>
            </a:r>
            <a:r>
              <a:rPr lang="fr-FR" sz="1400" baseline="-25000" dirty="0" smtClean="0">
                <a:solidFill>
                  <a:srgbClr val="FFFFFF"/>
                </a:solidFill>
              </a:rPr>
              <a:t>2</a:t>
            </a:r>
            <a:r>
              <a:rPr lang="fr-FR" sz="1400" dirty="0" smtClean="0">
                <a:solidFill>
                  <a:srgbClr val="FFFFFF"/>
                </a:solidFill>
              </a:rPr>
              <a:t> </a:t>
            </a:r>
            <a:r>
              <a:rPr lang="fr-FR" sz="1400" dirty="0" err="1" smtClean="0">
                <a:solidFill>
                  <a:srgbClr val="FFFFFF"/>
                </a:solidFill>
              </a:rPr>
              <a:t>photolysis</a:t>
            </a:r>
            <a:r>
              <a:rPr lang="fr-FR" sz="1400" dirty="0" smtClean="0">
                <a:solidFill>
                  <a:srgbClr val="FFFFFF"/>
                </a:solidFill>
              </a:rPr>
              <a:t> and Hadley circulation</a:t>
            </a:r>
          </a:p>
          <a:p>
            <a:r>
              <a:rPr lang="fr-FR" sz="1800" dirty="0" err="1" smtClean="0">
                <a:solidFill>
                  <a:srgbClr val="FFFF00"/>
                </a:solidFill>
              </a:rPr>
              <a:t>HCl</a:t>
            </a:r>
            <a:r>
              <a:rPr lang="fr-FR" sz="1800" dirty="0" smtClean="0">
                <a:solidFill>
                  <a:srgbClr val="FFFF00"/>
                </a:solidFill>
              </a:rPr>
              <a:t> </a:t>
            </a:r>
          </a:p>
          <a:p>
            <a:pPr lvl="1"/>
            <a:r>
              <a:rPr lang="fr-FR" sz="1400" dirty="0"/>
              <a:t>g</a:t>
            </a:r>
            <a:r>
              <a:rPr lang="fr-FR" sz="1400" dirty="0" smtClean="0"/>
              <a:t>ood agreement </a:t>
            </a:r>
            <a:r>
              <a:rPr lang="fr-FR" sz="1400" dirty="0" err="1" smtClean="0"/>
              <a:t>with</a:t>
            </a:r>
            <a:r>
              <a:rPr lang="fr-FR" sz="1400" dirty="0" smtClean="0"/>
              <a:t> </a:t>
            </a:r>
            <a:r>
              <a:rPr lang="fr-FR" sz="1400" dirty="0" err="1" smtClean="0"/>
              <a:t>ground-based</a:t>
            </a:r>
            <a:r>
              <a:rPr lang="fr-FR" sz="1400" dirty="0" smtClean="0"/>
              <a:t> </a:t>
            </a:r>
            <a:r>
              <a:rPr lang="fr-FR" sz="1400" dirty="0" err="1" smtClean="0"/>
              <a:t>measurements</a:t>
            </a:r>
            <a:r>
              <a:rPr lang="fr-FR" sz="1400" dirty="0" smtClean="0"/>
              <a:t>, SOIR/</a:t>
            </a:r>
            <a:r>
              <a:rPr lang="fr-FR" sz="1400" dirty="0" err="1" smtClean="0"/>
              <a:t>VEx</a:t>
            </a:r>
            <a:r>
              <a:rPr lang="fr-FR" sz="1400" dirty="0" smtClean="0"/>
              <a:t> data </a:t>
            </a:r>
            <a:r>
              <a:rPr lang="fr-FR" sz="1400" dirty="0" err="1" smtClean="0"/>
              <a:t>problematic</a:t>
            </a:r>
            <a:r>
              <a:rPr lang="fr-FR" sz="1400" dirty="0" smtClean="0"/>
              <a:t>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0445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backup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45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>
                <a:solidFill>
                  <a:srgbClr val="FF0000"/>
                </a:solidFill>
              </a:rPr>
              <a:t>H</a:t>
            </a:r>
            <a:r>
              <a:rPr lang="fr-FR" sz="3200" baseline="-25000" dirty="0" smtClean="0">
                <a:solidFill>
                  <a:srgbClr val="FF0000"/>
                </a:solidFill>
              </a:rPr>
              <a:t>2</a:t>
            </a:r>
            <a:r>
              <a:rPr lang="fr-FR" sz="3200" dirty="0" smtClean="0">
                <a:solidFill>
                  <a:srgbClr val="FF0000"/>
                </a:solidFill>
              </a:rPr>
              <a:t>SO</a:t>
            </a:r>
            <a:r>
              <a:rPr lang="fr-FR" sz="3200" baseline="-25000" dirty="0" smtClean="0">
                <a:solidFill>
                  <a:srgbClr val="FF0000"/>
                </a:solidFill>
              </a:rPr>
              <a:t>4</a:t>
            </a:r>
            <a:r>
              <a:rPr lang="fr-FR" sz="3200" dirty="0" smtClean="0">
                <a:solidFill>
                  <a:srgbClr val="FF0000"/>
                </a:solidFill>
              </a:rPr>
              <a:t> and H</a:t>
            </a:r>
            <a:r>
              <a:rPr lang="fr-FR" sz="3200" baseline="-25000" dirty="0" smtClean="0">
                <a:solidFill>
                  <a:srgbClr val="FF0000"/>
                </a:solidFill>
              </a:rPr>
              <a:t>2</a:t>
            </a:r>
            <a:r>
              <a:rPr lang="fr-FR" sz="3200" dirty="0" smtClean="0">
                <a:solidFill>
                  <a:srgbClr val="FF0000"/>
                </a:solidFill>
              </a:rPr>
              <a:t>O in the </a:t>
            </a:r>
            <a:r>
              <a:rPr lang="fr-FR" sz="3200" dirty="0" err="1" smtClean="0">
                <a:solidFill>
                  <a:srgbClr val="FF0000"/>
                </a:solidFill>
              </a:rPr>
              <a:t>liquid</a:t>
            </a:r>
            <a:r>
              <a:rPr lang="fr-FR" sz="3200" dirty="0" smtClean="0">
                <a:solidFill>
                  <a:srgbClr val="FF0000"/>
                </a:solidFill>
              </a:rPr>
              <a:t> phase</a:t>
            </a:r>
            <a:endParaRPr lang="fr-FR" sz="3200" dirty="0">
              <a:solidFill>
                <a:srgbClr val="FF0000"/>
              </a:solidFill>
            </a:endParaRPr>
          </a:p>
        </p:txBody>
      </p:sp>
      <p:pic>
        <p:nvPicPr>
          <p:cNvPr id="4" name="Image 3" descr="H2SO4liq_lat_alt_Test25_par_320_3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518" y="2106589"/>
            <a:ext cx="4324096" cy="3399536"/>
          </a:xfrm>
          <a:prstGeom prst="rect">
            <a:avLst/>
          </a:prstGeom>
        </p:spPr>
      </p:pic>
      <p:pic>
        <p:nvPicPr>
          <p:cNvPr id="5" name="Image 4" descr="H2Oliq_lat_alt_Test25_par_320_39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72" y="2106589"/>
            <a:ext cx="4377003" cy="344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4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3016" b="4045"/>
          <a:stretch/>
        </p:blipFill>
        <p:spPr>
          <a:xfrm>
            <a:off x="2555776" y="3573016"/>
            <a:ext cx="5760640" cy="284140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30446"/>
            <a:ext cx="6156176" cy="314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6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5214" y="-331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rgbClr val="FF0000"/>
                </a:solidFill>
              </a:rPr>
              <a:t>Cloud model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469" y="1600200"/>
            <a:ext cx="8763654" cy="4525963"/>
          </a:xfrm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rgbClr val="FF0000"/>
                </a:solidFill>
              </a:rPr>
              <a:t>Multimodal </a:t>
            </a:r>
            <a:r>
              <a:rPr lang="fr-FR" sz="2000" dirty="0" err="1" smtClean="0">
                <a:solidFill>
                  <a:srgbClr val="FF0000"/>
                </a:solidFill>
              </a:rPr>
              <a:t>parameterisation</a:t>
            </a:r>
            <a:r>
              <a:rPr lang="fr-FR" sz="2000" dirty="0" smtClean="0">
                <a:solidFill>
                  <a:srgbClr val="FF0000"/>
                </a:solidFill>
              </a:rPr>
              <a:t> of H</a:t>
            </a:r>
            <a:r>
              <a:rPr lang="fr-FR" sz="2000" baseline="-25000" dirty="0" smtClean="0">
                <a:solidFill>
                  <a:srgbClr val="FF0000"/>
                </a:solidFill>
              </a:rPr>
              <a:t>2</a:t>
            </a:r>
            <a:r>
              <a:rPr lang="fr-FR" sz="2000" dirty="0" smtClean="0">
                <a:solidFill>
                  <a:srgbClr val="FF0000"/>
                </a:solidFill>
              </a:rPr>
              <a:t>SO</a:t>
            </a:r>
            <a:r>
              <a:rPr lang="fr-FR" sz="2000" baseline="-25000" dirty="0" smtClean="0">
                <a:solidFill>
                  <a:srgbClr val="FF0000"/>
                </a:solidFill>
              </a:rPr>
              <a:t>4</a:t>
            </a:r>
            <a:r>
              <a:rPr lang="fr-FR" sz="2000" dirty="0" smtClean="0">
                <a:solidFill>
                  <a:srgbClr val="FF0000"/>
                </a:solidFill>
              </a:rPr>
              <a:t>-H</a:t>
            </a:r>
            <a:r>
              <a:rPr lang="fr-FR" sz="2000" baseline="-25000" dirty="0" smtClean="0">
                <a:solidFill>
                  <a:srgbClr val="FF0000"/>
                </a:solidFill>
              </a:rPr>
              <a:t>2</a:t>
            </a:r>
            <a:r>
              <a:rPr lang="fr-FR" sz="2000" dirty="0" smtClean="0">
                <a:solidFill>
                  <a:srgbClr val="FF0000"/>
                </a:solidFill>
              </a:rPr>
              <a:t>O </a:t>
            </a:r>
            <a:r>
              <a:rPr lang="fr-FR" sz="2000" dirty="0" err="1" smtClean="0">
                <a:solidFill>
                  <a:srgbClr val="FF0000"/>
                </a:solidFill>
              </a:rPr>
              <a:t>aerosols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err="1" smtClean="0">
                <a:solidFill>
                  <a:srgbClr val="FF0000"/>
                </a:solidFill>
              </a:rPr>
              <a:t>at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err="1" smtClean="0">
                <a:solidFill>
                  <a:srgbClr val="FF0000"/>
                </a:solidFill>
              </a:rPr>
              <a:t>equilibrium</a:t>
            </a:r>
            <a:endParaRPr lang="fr-FR" sz="2000" dirty="0" smtClean="0">
              <a:solidFill>
                <a:srgbClr val="FF0000"/>
              </a:solidFill>
            </a:endParaRPr>
          </a:p>
          <a:p>
            <a:endParaRPr lang="fr-FR" sz="2000" dirty="0" smtClean="0">
              <a:solidFill>
                <a:schemeClr val="bg1"/>
              </a:solidFill>
            </a:endParaRPr>
          </a:p>
          <a:p>
            <a:r>
              <a:rPr lang="fr-FR" sz="2000" dirty="0" smtClean="0">
                <a:solidFill>
                  <a:srgbClr val="FF0000"/>
                </a:solidFill>
              </a:rPr>
              <a:t>Input: </a:t>
            </a:r>
          </a:p>
          <a:p>
            <a:pPr lvl="1"/>
            <a:r>
              <a:rPr lang="fr-FR" sz="1800" dirty="0">
                <a:solidFill>
                  <a:schemeClr val="bg1"/>
                </a:solidFill>
              </a:rPr>
              <a:t>r</a:t>
            </a:r>
            <a:r>
              <a:rPr lang="fr-FR" sz="1800" dirty="0" smtClean="0">
                <a:solidFill>
                  <a:schemeClr val="bg1"/>
                </a:solidFill>
              </a:rPr>
              <a:t>adius of </a:t>
            </a:r>
            <a:r>
              <a:rPr lang="fr-FR" sz="1800" dirty="0" err="1" smtClean="0">
                <a:solidFill>
                  <a:schemeClr val="bg1"/>
                </a:solidFill>
              </a:rPr>
              <a:t>each</a:t>
            </a:r>
            <a:r>
              <a:rPr lang="fr-FR" sz="1800" dirty="0" smtClean="0">
                <a:solidFill>
                  <a:schemeClr val="bg1"/>
                </a:solidFill>
              </a:rPr>
              <a:t> mode : r</a:t>
            </a:r>
            <a:r>
              <a:rPr lang="fr-FR" sz="1800" baseline="-25000" dirty="0" smtClean="0">
                <a:solidFill>
                  <a:schemeClr val="bg1"/>
                </a:solidFill>
              </a:rPr>
              <a:t>1</a:t>
            </a:r>
            <a:r>
              <a:rPr lang="fr-FR" sz="1800" dirty="0" smtClean="0">
                <a:solidFill>
                  <a:schemeClr val="bg1"/>
                </a:solidFill>
              </a:rPr>
              <a:t> + </a:t>
            </a:r>
            <a:r>
              <a:rPr lang="fr-FR" sz="18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s</a:t>
            </a:r>
            <a:r>
              <a:rPr lang="fr-FR" sz="1800" baseline="-25000" dirty="0" smtClean="0">
                <a:solidFill>
                  <a:schemeClr val="bg1"/>
                </a:solidFill>
              </a:rPr>
              <a:t>1</a:t>
            </a:r>
            <a:r>
              <a:rPr lang="fr-FR" sz="1800" dirty="0" smtClean="0">
                <a:solidFill>
                  <a:schemeClr val="bg1"/>
                </a:solidFill>
              </a:rPr>
              <a:t>, r</a:t>
            </a:r>
            <a:r>
              <a:rPr lang="fr-FR" sz="1800" baseline="-25000" dirty="0" smtClean="0">
                <a:solidFill>
                  <a:schemeClr val="bg1"/>
                </a:solidFill>
              </a:rPr>
              <a:t>2</a:t>
            </a:r>
            <a:r>
              <a:rPr lang="fr-FR" sz="1800" dirty="0" smtClean="0">
                <a:solidFill>
                  <a:schemeClr val="bg1"/>
                </a:solidFill>
              </a:rPr>
              <a:t> + </a:t>
            </a:r>
            <a:r>
              <a:rPr lang="fr-FR" sz="18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s</a:t>
            </a:r>
            <a:r>
              <a:rPr lang="fr-FR" sz="1800" baseline="-25000" dirty="0" smtClean="0">
                <a:solidFill>
                  <a:schemeClr val="bg1"/>
                </a:solidFill>
              </a:rPr>
              <a:t>2</a:t>
            </a:r>
            <a:r>
              <a:rPr lang="fr-FR" sz="1800" dirty="0" smtClean="0">
                <a:solidFill>
                  <a:schemeClr val="bg1"/>
                </a:solidFill>
              </a:rPr>
              <a:t>, r</a:t>
            </a:r>
            <a:r>
              <a:rPr lang="fr-FR" sz="1800" baseline="-25000" dirty="0" smtClean="0">
                <a:solidFill>
                  <a:schemeClr val="bg1"/>
                </a:solidFill>
              </a:rPr>
              <a:t>3</a:t>
            </a:r>
            <a:r>
              <a:rPr lang="fr-FR" sz="1800" dirty="0" smtClean="0">
                <a:solidFill>
                  <a:schemeClr val="bg1"/>
                </a:solidFill>
              </a:rPr>
              <a:t> + </a:t>
            </a:r>
            <a:r>
              <a:rPr lang="fr-FR" sz="18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s</a:t>
            </a:r>
            <a:r>
              <a:rPr lang="fr-FR" sz="1800" baseline="-25000" dirty="0" smtClean="0">
                <a:solidFill>
                  <a:schemeClr val="bg1"/>
                </a:solidFill>
              </a:rPr>
              <a:t>3	</a:t>
            </a:r>
            <a:r>
              <a:rPr lang="fr-FR" sz="1800" i="1" dirty="0" err="1" smtClean="0">
                <a:solidFill>
                  <a:schemeClr val="bg1"/>
                </a:solidFill>
              </a:rPr>
              <a:t>Knollenberg</a:t>
            </a:r>
            <a:r>
              <a:rPr lang="fr-FR" sz="1800" i="1" dirty="0" smtClean="0">
                <a:solidFill>
                  <a:schemeClr val="bg1"/>
                </a:solidFill>
              </a:rPr>
              <a:t> and </a:t>
            </a:r>
            <a:r>
              <a:rPr lang="fr-FR" sz="1800" i="1" dirty="0" err="1" smtClean="0">
                <a:solidFill>
                  <a:schemeClr val="bg1"/>
                </a:solidFill>
              </a:rPr>
              <a:t>Hunten</a:t>
            </a:r>
            <a:r>
              <a:rPr lang="fr-FR" sz="1800" i="1" dirty="0" smtClean="0">
                <a:solidFill>
                  <a:schemeClr val="bg1"/>
                </a:solidFill>
              </a:rPr>
              <a:t>, 1980</a:t>
            </a:r>
          </a:p>
          <a:p>
            <a:pPr lvl="1"/>
            <a:r>
              <a:rPr lang="fr-FR" sz="1800" dirty="0">
                <a:solidFill>
                  <a:schemeClr val="bg1"/>
                </a:solidFill>
              </a:rPr>
              <a:t>m</a:t>
            </a:r>
            <a:r>
              <a:rPr lang="fr-FR" sz="1800" dirty="0" smtClean="0">
                <a:solidFill>
                  <a:schemeClr val="bg1"/>
                </a:solidFill>
              </a:rPr>
              <a:t>ass distribution </a:t>
            </a:r>
            <a:r>
              <a:rPr lang="fr-FR" sz="1800" dirty="0" err="1" smtClean="0">
                <a:solidFill>
                  <a:schemeClr val="bg1"/>
                </a:solidFill>
              </a:rPr>
              <a:t>between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 err="1" smtClean="0">
                <a:solidFill>
                  <a:schemeClr val="bg1"/>
                </a:solidFill>
              </a:rPr>
              <a:t>each</a:t>
            </a:r>
            <a:r>
              <a:rPr lang="fr-FR" sz="1800" dirty="0" smtClean="0">
                <a:solidFill>
                  <a:schemeClr val="bg1"/>
                </a:solidFill>
              </a:rPr>
              <a:t> mode 		</a:t>
            </a:r>
            <a:r>
              <a:rPr lang="fr-FR" sz="1800" i="1" dirty="0" err="1" smtClean="0">
                <a:solidFill>
                  <a:schemeClr val="bg1"/>
                </a:solidFill>
              </a:rPr>
              <a:t>fixed</a:t>
            </a:r>
            <a:r>
              <a:rPr lang="fr-FR" sz="1800" i="1" dirty="0" smtClean="0">
                <a:solidFill>
                  <a:schemeClr val="bg1"/>
                </a:solidFill>
              </a:rPr>
              <a:t>, altitude-</a:t>
            </a:r>
            <a:r>
              <a:rPr lang="fr-FR" sz="1800" i="1" dirty="0" err="1" smtClean="0">
                <a:solidFill>
                  <a:schemeClr val="bg1"/>
                </a:solidFill>
              </a:rPr>
              <a:t>dependent</a:t>
            </a:r>
            <a:endParaRPr lang="fr-FR" sz="1800" i="1" dirty="0" smtClean="0">
              <a:solidFill>
                <a:schemeClr val="bg1"/>
              </a:solidFill>
            </a:endParaRPr>
          </a:p>
          <a:p>
            <a:pPr lvl="1"/>
            <a:r>
              <a:rPr lang="fr-FR" sz="1800" dirty="0" err="1" smtClean="0">
                <a:solidFill>
                  <a:schemeClr val="bg1"/>
                </a:solidFill>
              </a:rPr>
              <a:t>T</a:t>
            </a:r>
            <a:r>
              <a:rPr lang="fr-FR" sz="1800" dirty="0" smtClean="0">
                <a:solidFill>
                  <a:schemeClr val="bg1"/>
                </a:solidFill>
              </a:rPr>
              <a:t>, p, H</a:t>
            </a:r>
            <a:r>
              <a:rPr lang="fr-FR" sz="1800" baseline="-25000" dirty="0" smtClean="0">
                <a:solidFill>
                  <a:schemeClr val="bg1"/>
                </a:solidFill>
              </a:rPr>
              <a:t>2</a:t>
            </a:r>
            <a:r>
              <a:rPr lang="fr-FR" sz="1800" dirty="0" smtClean="0">
                <a:solidFill>
                  <a:schemeClr val="bg1"/>
                </a:solidFill>
              </a:rPr>
              <a:t>O and H</a:t>
            </a:r>
            <a:r>
              <a:rPr lang="fr-FR" sz="1800" baseline="-25000" dirty="0" smtClean="0">
                <a:solidFill>
                  <a:schemeClr val="bg1"/>
                </a:solidFill>
              </a:rPr>
              <a:t>2</a:t>
            </a:r>
            <a:r>
              <a:rPr lang="fr-FR" sz="1800" dirty="0" smtClean="0">
                <a:solidFill>
                  <a:schemeClr val="bg1"/>
                </a:solidFill>
              </a:rPr>
              <a:t>SO</a:t>
            </a:r>
            <a:r>
              <a:rPr lang="fr-FR" sz="1800" baseline="-25000" dirty="0" smtClean="0">
                <a:solidFill>
                  <a:schemeClr val="bg1"/>
                </a:solidFill>
              </a:rPr>
              <a:t>4</a:t>
            </a:r>
            <a:r>
              <a:rPr lang="fr-FR" sz="1800" dirty="0" smtClean="0">
                <a:solidFill>
                  <a:schemeClr val="bg1"/>
                </a:solidFill>
              </a:rPr>
              <a:t> total </a:t>
            </a:r>
            <a:r>
              <a:rPr lang="fr-FR" sz="1800" dirty="0" err="1" smtClean="0">
                <a:solidFill>
                  <a:schemeClr val="bg1"/>
                </a:solidFill>
              </a:rPr>
              <a:t>densities</a:t>
            </a:r>
            <a:r>
              <a:rPr lang="fr-FR" sz="1800" dirty="0" smtClean="0">
                <a:solidFill>
                  <a:schemeClr val="bg1"/>
                </a:solidFill>
              </a:rPr>
              <a:t> 		</a:t>
            </a:r>
            <a:r>
              <a:rPr lang="fr-FR" sz="1800" i="1" dirty="0" err="1" smtClean="0">
                <a:solidFill>
                  <a:schemeClr val="bg1"/>
                </a:solidFill>
              </a:rPr>
              <a:t>calculated</a:t>
            </a:r>
            <a:r>
              <a:rPr lang="fr-FR" sz="1800" i="1" dirty="0" smtClean="0">
                <a:solidFill>
                  <a:schemeClr val="bg1"/>
                </a:solidFill>
              </a:rPr>
              <a:t> by the GCM</a:t>
            </a:r>
          </a:p>
          <a:p>
            <a:endParaRPr lang="fr-FR" sz="2000" dirty="0" smtClean="0">
              <a:solidFill>
                <a:schemeClr val="bg1"/>
              </a:solidFill>
            </a:endParaRPr>
          </a:p>
          <a:p>
            <a:r>
              <a:rPr lang="fr-FR" sz="2000" dirty="0" smtClean="0">
                <a:solidFill>
                  <a:srgbClr val="FF0000"/>
                </a:solidFill>
              </a:rPr>
              <a:t>Output</a:t>
            </a:r>
            <a:r>
              <a:rPr lang="fr-FR" sz="2000" dirty="0">
                <a:solidFill>
                  <a:srgbClr val="FF0000"/>
                </a:solidFill>
              </a:rPr>
              <a:t>: </a:t>
            </a:r>
            <a:endParaRPr lang="fr-FR" sz="2000" dirty="0" smtClean="0">
              <a:solidFill>
                <a:srgbClr val="FF0000"/>
              </a:solidFill>
            </a:endParaRPr>
          </a:p>
          <a:p>
            <a:pPr lvl="1"/>
            <a:r>
              <a:rPr lang="fr-FR" sz="1800" dirty="0" err="1" smtClean="0">
                <a:solidFill>
                  <a:schemeClr val="bg1"/>
                </a:solidFill>
              </a:rPr>
              <a:t>binary</a:t>
            </a:r>
            <a:r>
              <a:rPr lang="fr-FR" sz="1800" dirty="0" smtClean="0">
                <a:solidFill>
                  <a:schemeClr val="bg1"/>
                </a:solidFill>
              </a:rPr>
              <a:t> H</a:t>
            </a:r>
            <a:r>
              <a:rPr lang="fr-FR" sz="1800" baseline="-25000" dirty="0" smtClean="0">
                <a:solidFill>
                  <a:schemeClr val="bg1"/>
                </a:solidFill>
              </a:rPr>
              <a:t>2</a:t>
            </a:r>
            <a:r>
              <a:rPr lang="fr-FR" sz="1800" dirty="0" smtClean="0">
                <a:solidFill>
                  <a:schemeClr val="bg1"/>
                </a:solidFill>
              </a:rPr>
              <a:t>SO</a:t>
            </a:r>
            <a:r>
              <a:rPr lang="fr-FR" sz="1800" baseline="-25000" dirty="0" smtClean="0">
                <a:solidFill>
                  <a:schemeClr val="bg1"/>
                </a:solidFill>
              </a:rPr>
              <a:t>4</a:t>
            </a:r>
            <a:r>
              <a:rPr lang="fr-FR" sz="1800" dirty="0">
                <a:solidFill>
                  <a:schemeClr val="bg1"/>
                </a:solidFill>
              </a:rPr>
              <a:t>-</a:t>
            </a:r>
            <a:r>
              <a:rPr lang="fr-FR" sz="1800" dirty="0" smtClean="0">
                <a:solidFill>
                  <a:schemeClr val="bg1"/>
                </a:solidFill>
              </a:rPr>
              <a:t>H</a:t>
            </a:r>
            <a:r>
              <a:rPr lang="fr-FR" sz="1800" baseline="-25000" dirty="0" smtClean="0">
                <a:solidFill>
                  <a:schemeClr val="bg1"/>
                </a:solidFill>
              </a:rPr>
              <a:t>2</a:t>
            </a:r>
            <a:r>
              <a:rPr lang="fr-FR" sz="1800" dirty="0" smtClean="0">
                <a:solidFill>
                  <a:schemeClr val="bg1"/>
                </a:solidFill>
              </a:rPr>
              <a:t>O composition</a:t>
            </a:r>
          </a:p>
          <a:p>
            <a:pPr lvl="1"/>
            <a:r>
              <a:rPr lang="fr-FR" sz="1800" dirty="0" err="1" smtClean="0">
                <a:solidFill>
                  <a:schemeClr val="bg1"/>
                </a:solidFill>
              </a:rPr>
              <a:t>condensed</a:t>
            </a:r>
            <a:r>
              <a:rPr lang="fr-FR" sz="1800" dirty="0" smtClean="0">
                <a:solidFill>
                  <a:schemeClr val="bg1"/>
                </a:solidFill>
              </a:rPr>
              <a:t> H</a:t>
            </a:r>
            <a:r>
              <a:rPr lang="fr-FR" sz="1800" baseline="-25000" dirty="0" smtClean="0">
                <a:solidFill>
                  <a:schemeClr val="bg1"/>
                </a:solidFill>
              </a:rPr>
              <a:t>2</a:t>
            </a:r>
            <a:r>
              <a:rPr lang="fr-FR" sz="1800" dirty="0" smtClean="0">
                <a:solidFill>
                  <a:schemeClr val="bg1"/>
                </a:solidFill>
              </a:rPr>
              <a:t>O and H</a:t>
            </a:r>
            <a:r>
              <a:rPr lang="fr-FR" sz="1800" baseline="-25000" dirty="0" smtClean="0">
                <a:solidFill>
                  <a:schemeClr val="bg1"/>
                </a:solidFill>
              </a:rPr>
              <a:t>2</a:t>
            </a:r>
            <a:r>
              <a:rPr lang="fr-FR" sz="1800" dirty="0" smtClean="0">
                <a:solidFill>
                  <a:schemeClr val="bg1"/>
                </a:solidFill>
              </a:rPr>
              <a:t>SO</a:t>
            </a:r>
            <a:r>
              <a:rPr lang="fr-FR" sz="1800" baseline="-25000" dirty="0" smtClean="0">
                <a:solidFill>
                  <a:schemeClr val="bg1"/>
                </a:solidFill>
              </a:rPr>
              <a:t>4</a:t>
            </a:r>
            <a:r>
              <a:rPr lang="fr-FR" sz="1800" dirty="0" smtClean="0">
                <a:solidFill>
                  <a:schemeClr val="bg1"/>
                </a:solidFill>
              </a:rPr>
              <a:t> mass</a:t>
            </a:r>
          </a:p>
          <a:p>
            <a:pPr lvl="1"/>
            <a:r>
              <a:rPr lang="fr-FR" sz="1800" dirty="0" err="1">
                <a:solidFill>
                  <a:schemeClr val="bg1"/>
                </a:solidFill>
              </a:rPr>
              <a:t>particle</a:t>
            </a:r>
            <a:r>
              <a:rPr lang="fr-FR" sz="1800" dirty="0">
                <a:solidFill>
                  <a:schemeClr val="bg1"/>
                </a:solidFill>
              </a:rPr>
              <a:t> </a:t>
            </a:r>
            <a:r>
              <a:rPr lang="fr-FR" sz="1800" dirty="0" err="1">
                <a:solidFill>
                  <a:schemeClr val="bg1"/>
                </a:solidFill>
              </a:rPr>
              <a:t>number</a:t>
            </a:r>
            <a:r>
              <a:rPr lang="fr-FR" sz="1800" dirty="0">
                <a:solidFill>
                  <a:schemeClr val="bg1"/>
                </a:solidFill>
              </a:rPr>
              <a:t> </a:t>
            </a:r>
            <a:r>
              <a:rPr lang="fr-FR" sz="1800" dirty="0" err="1">
                <a:solidFill>
                  <a:schemeClr val="bg1"/>
                </a:solidFill>
              </a:rPr>
              <a:t>density</a:t>
            </a:r>
            <a:r>
              <a:rPr lang="fr-FR" sz="1800" dirty="0">
                <a:solidFill>
                  <a:schemeClr val="bg1"/>
                </a:solidFill>
              </a:rPr>
              <a:t> (cm</a:t>
            </a:r>
            <a:r>
              <a:rPr lang="fr-FR" sz="1800" baseline="30000" dirty="0">
                <a:solidFill>
                  <a:schemeClr val="bg1"/>
                </a:solidFill>
              </a:rPr>
              <a:t>-3</a:t>
            </a:r>
            <a:r>
              <a:rPr lang="fr-FR" sz="1800" dirty="0">
                <a:solidFill>
                  <a:schemeClr val="bg1"/>
                </a:solidFill>
              </a:rPr>
              <a:t>) for </a:t>
            </a:r>
            <a:r>
              <a:rPr lang="fr-FR" sz="1800" dirty="0" err="1">
                <a:solidFill>
                  <a:schemeClr val="bg1"/>
                </a:solidFill>
              </a:rPr>
              <a:t>each</a:t>
            </a:r>
            <a:r>
              <a:rPr lang="fr-FR" sz="1800" dirty="0">
                <a:solidFill>
                  <a:schemeClr val="bg1"/>
                </a:solidFill>
              </a:rPr>
              <a:t> </a:t>
            </a:r>
            <a:r>
              <a:rPr lang="fr-FR" sz="1800" dirty="0" smtClean="0">
                <a:solidFill>
                  <a:schemeClr val="bg1"/>
                </a:solidFill>
              </a:rPr>
              <a:t>mode</a:t>
            </a:r>
          </a:p>
          <a:p>
            <a:pPr lvl="1"/>
            <a:r>
              <a:rPr lang="fr-FR" sz="1800" dirty="0" err="1" smtClean="0">
                <a:solidFill>
                  <a:schemeClr val="bg1"/>
                </a:solidFill>
              </a:rPr>
              <a:t>aerosol</a:t>
            </a:r>
            <a:r>
              <a:rPr lang="fr-FR" sz="1800" dirty="0" smtClean="0">
                <a:solidFill>
                  <a:schemeClr val="bg1"/>
                </a:solidFill>
              </a:rPr>
              <a:t> </a:t>
            </a:r>
            <a:r>
              <a:rPr lang="fr-FR" sz="1800" dirty="0" err="1" smtClean="0">
                <a:solidFill>
                  <a:schemeClr val="bg1"/>
                </a:solidFill>
              </a:rPr>
              <a:t>sedimentation</a:t>
            </a:r>
            <a:r>
              <a:rPr lang="fr-FR" sz="1800" dirty="0" smtClean="0">
                <a:solidFill>
                  <a:schemeClr val="bg1"/>
                </a:solidFill>
              </a:rPr>
              <a:t> rate</a:t>
            </a:r>
            <a:endParaRPr lang="fr-FR" sz="1800" dirty="0">
              <a:solidFill>
                <a:schemeClr val="bg1"/>
              </a:solidFill>
            </a:endParaRPr>
          </a:p>
          <a:p>
            <a:pPr lvl="1"/>
            <a:endParaRPr lang="fr-FR" sz="1800" dirty="0">
              <a:solidFill>
                <a:schemeClr val="bg1"/>
              </a:solidFill>
            </a:endParaRPr>
          </a:p>
          <a:p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9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268760"/>
            <a:ext cx="6505766" cy="512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9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Noir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Noir .thmx</Template>
  <TotalTime>2242</TotalTime>
  <Words>761</Words>
  <Application>Microsoft Office PowerPoint</Application>
  <PresentationFormat>On-screen Show (4:3)</PresentationFormat>
  <Paragraphs>133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Symbol</vt:lpstr>
      <vt:lpstr> Noir </vt:lpstr>
      <vt:lpstr>Three-dimensional modelling  of Venus photochemistry</vt:lpstr>
      <vt:lpstr>Towards a consistent representation  of the dynamics-radiation-photochemistry-microphysics ...from the surface up to the thermosphere</vt:lpstr>
      <vt:lpstr>The LMD Venus GCM with photochemistry</vt:lpstr>
      <vt:lpstr>Cloud model results</vt:lpstr>
      <vt:lpstr>Gas-phase H2O</vt:lpstr>
      <vt:lpstr>Impact of 100 ppmv of SO2 in the deep atmosphere</vt:lpstr>
      <vt:lpstr>PowerPoint Presentation</vt:lpstr>
      <vt:lpstr>SO2</vt:lpstr>
      <vt:lpstr>PowerPoint Presentation</vt:lpstr>
      <vt:lpstr>Carbon monoxide CO</vt:lpstr>
      <vt:lpstr>Hydrogen chloride HCl</vt:lpstr>
      <vt:lpstr>Summary</vt:lpstr>
      <vt:lpstr>backup</vt:lpstr>
      <vt:lpstr>H2SO4 and H2O in the liquid phase</vt:lpstr>
      <vt:lpstr>PowerPoint Presentation</vt:lpstr>
      <vt:lpstr>Cloud model</vt:lpstr>
      <vt:lpstr>PowerPoint Presentation</vt:lpstr>
    </vt:vector>
  </TitlesOfParts>
  <Company>LATMOS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Three-dimensional modelling  of Venus photochemistry</dc:title>
  <dc:creator>Franck Lefèvre</dc:creator>
  <cp:lastModifiedBy>User</cp:lastModifiedBy>
  <cp:revision>112</cp:revision>
  <dcterms:created xsi:type="dcterms:W3CDTF">2016-03-30T19:55:10Z</dcterms:created>
  <dcterms:modified xsi:type="dcterms:W3CDTF">2016-04-06T07:42:02Z</dcterms:modified>
</cp:coreProperties>
</file>